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6" r:id="rId1"/>
  </p:sldMasterIdLst>
  <p:notesMasterIdLst>
    <p:notesMasterId r:id="rId18"/>
  </p:notesMasterIdLst>
  <p:sldIdLst>
    <p:sldId id="468" r:id="rId2"/>
    <p:sldId id="433" r:id="rId3"/>
    <p:sldId id="469" r:id="rId4"/>
    <p:sldId id="470" r:id="rId5"/>
    <p:sldId id="471" r:id="rId6"/>
    <p:sldId id="474" r:id="rId7"/>
    <p:sldId id="472" r:id="rId8"/>
    <p:sldId id="490" r:id="rId9"/>
    <p:sldId id="491" r:id="rId10"/>
    <p:sldId id="475" r:id="rId11"/>
    <p:sldId id="434" r:id="rId12"/>
    <p:sldId id="476" r:id="rId13"/>
    <p:sldId id="478" r:id="rId14"/>
    <p:sldId id="479" r:id="rId15"/>
    <p:sldId id="480" r:id="rId16"/>
    <p:sldId id="481" r:id="rId17"/>
  </p:sldIdLst>
  <p:sldSz cx="9144000" cy="5715000" type="screen16x10"/>
  <p:notesSz cx="6858000" cy="9144000"/>
  <p:embeddedFontLst>
    <p:embeddedFont>
      <p:font typeface="Orly's Font" panose="020B0604020202020204" charset="0"/>
      <p:regular r:id="rId19"/>
    </p:embeddedFont>
    <p:embeddedFont>
      <p:font typeface="Orly's Font 2" panose="020B0604020202020204" charset="0"/>
      <p:regular r:id="rId20"/>
    </p:embeddedFont>
    <p:embeddedFont>
      <p:font typeface="Verdana" panose="020B060403050404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22" autoAdjust="0"/>
  </p:normalViewPr>
  <p:slideViewPr>
    <p:cSldViewPr>
      <p:cViewPr>
        <p:scale>
          <a:sx n="72" d="100"/>
          <a:sy n="72" d="100"/>
        </p:scale>
        <p:origin x="-1326" y="-120"/>
      </p:cViewPr>
      <p:guideLst>
        <p:guide orient="horz" pos="1512"/>
        <p:guide pos="2880"/>
      </p:guideLst>
    </p:cSldViewPr>
  </p:slideViewPr>
  <p:notesTextViewPr>
    <p:cViewPr>
      <p:scale>
        <a:sx n="1" d="1"/>
        <a:sy n="1" d="1"/>
      </p:scale>
      <p:origin x="0" y="0"/>
    </p:cViewPr>
  </p:notesTextViewPr>
  <p:sorterViewPr>
    <p:cViewPr>
      <p:scale>
        <a:sx n="100" d="100"/>
        <a:sy n="100" d="100"/>
      </p:scale>
      <p:origin x="0" y="0"/>
    </p:cViewPr>
  </p:sorter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1139CB-FC8D-44BF-B5C4-C14ECADF62A0}" type="datetimeFigureOut">
              <a:rPr lang="en-US" smtClean="0"/>
              <a:pPr/>
              <a:t>1/11/2015</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FCE615-EFDB-420A-87DA-FB6ECB7719F7}" type="slidenum">
              <a:rPr lang="en-US" smtClean="0"/>
              <a:pPr/>
              <a:t>‹#›</a:t>
            </a:fld>
            <a:endParaRPr lang="en-US"/>
          </a:p>
        </p:txBody>
      </p:sp>
    </p:spTree>
    <p:extLst>
      <p:ext uri="{BB962C8B-B14F-4D97-AF65-F5344CB8AC3E}">
        <p14:creationId xmlns:p14="http://schemas.microsoft.com/office/powerpoint/2010/main" val="3385030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You hear it all the time, but .</a:t>
            </a:r>
            <a:r>
              <a:rPr lang="en-US" baseline="0" dirty="0" smtClean="0"/>
              <a:t> . . READ</a:t>
            </a:r>
            <a:endParaRPr lang="en-US" dirty="0"/>
          </a:p>
        </p:txBody>
      </p:sp>
      <p:sp>
        <p:nvSpPr>
          <p:cNvPr id="4" name="Slide Number Placeholder 3"/>
          <p:cNvSpPr>
            <a:spLocks noGrp="1"/>
          </p:cNvSpPr>
          <p:nvPr>
            <p:ph type="sldNum" sz="quarter" idx="10"/>
          </p:nvPr>
        </p:nvSpPr>
        <p:spPr/>
        <p:txBody>
          <a:bodyPr/>
          <a:lstStyle/>
          <a:p>
            <a:fld id="{5AFCE615-EFDB-420A-87DA-FB6ECB7719F7}" type="slidenum">
              <a:rPr lang="en-US" smtClean="0"/>
              <a:pPr/>
              <a:t>1</a:t>
            </a:fld>
            <a:endParaRPr lang="en-US"/>
          </a:p>
        </p:txBody>
      </p:sp>
    </p:spTree>
    <p:extLst>
      <p:ext uri="{BB962C8B-B14F-4D97-AF65-F5344CB8AC3E}">
        <p14:creationId xmlns:p14="http://schemas.microsoft.com/office/powerpoint/2010/main" val="2095878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Let’s review the steps to improving your argument through</a:t>
            </a:r>
            <a:r>
              <a:rPr lang="en-US" baseline="0" dirty="0" smtClean="0"/>
              <a:t> improved flow as the result of</a:t>
            </a:r>
            <a:r>
              <a:rPr lang="en-US" dirty="0" smtClean="0"/>
              <a:t> the use of transitions.</a:t>
            </a:r>
            <a:endParaRPr lang="en-US" dirty="0"/>
          </a:p>
        </p:txBody>
      </p:sp>
      <p:sp>
        <p:nvSpPr>
          <p:cNvPr id="4" name="Slide Number Placeholder 3"/>
          <p:cNvSpPr>
            <a:spLocks noGrp="1"/>
          </p:cNvSpPr>
          <p:nvPr>
            <p:ph type="sldNum" sz="quarter" idx="10"/>
          </p:nvPr>
        </p:nvSpPr>
        <p:spPr/>
        <p:txBody>
          <a:bodyPr/>
          <a:lstStyle/>
          <a:p>
            <a:fld id="{5AFCE615-EFDB-420A-87DA-FB6ECB7719F7}" type="slidenum">
              <a:rPr lang="en-US" smtClean="0"/>
              <a:pPr/>
              <a:t>10</a:t>
            </a:fld>
            <a:endParaRPr lang="en-US"/>
          </a:p>
        </p:txBody>
      </p:sp>
    </p:spTree>
    <p:extLst>
      <p:ext uri="{BB962C8B-B14F-4D97-AF65-F5344CB8AC3E}">
        <p14:creationId xmlns:p14="http://schemas.microsoft.com/office/powerpoint/2010/main" val="1853413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FCE615-EFDB-420A-87DA-FB6ECB7719F7}" type="slidenum">
              <a:rPr lang="en-US" smtClean="0"/>
              <a:pPr/>
              <a:t>11</a:t>
            </a:fld>
            <a:endParaRPr lang="en-US"/>
          </a:p>
        </p:txBody>
      </p:sp>
    </p:spTree>
    <p:extLst>
      <p:ext uri="{BB962C8B-B14F-4D97-AF65-F5344CB8AC3E}">
        <p14:creationId xmlns:p14="http://schemas.microsoft.com/office/powerpoint/2010/main" val="3320296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AFCE615-EFDB-420A-87DA-FB6ECB7719F7}" type="slidenum">
              <a:rPr lang="en-US" smtClean="0"/>
              <a:pPr/>
              <a:t>12</a:t>
            </a:fld>
            <a:endParaRPr lang="en-US"/>
          </a:p>
        </p:txBody>
      </p:sp>
    </p:spTree>
    <p:extLst>
      <p:ext uri="{BB962C8B-B14F-4D97-AF65-F5344CB8AC3E}">
        <p14:creationId xmlns:p14="http://schemas.microsoft.com/office/powerpoint/2010/main" val="1530757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err="1" smtClean="0"/>
              <a:t>LearnZillion</a:t>
            </a:r>
            <a:r>
              <a:rPr lang="en-US" dirty="0" smtClean="0"/>
              <a:t> Notes:</a:t>
            </a:r>
          </a:p>
          <a:p>
            <a:r>
              <a:rPr lang="en-US" dirty="0" smtClean="0"/>
              <a:t>--On the Extension Activities slide(s)</a:t>
            </a:r>
            <a:r>
              <a:rPr lang="en-US" baseline="0" dirty="0" smtClean="0"/>
              <a:t> you should describe 2-3 activities written with students as the audience (not teachers). Each extension activity should push the students a bit further with the lesson but in a different application or context. Each activity should be designed to take roughly 20-40 minutes. Teachers will likely display the slide in class and then assign an activity to a student or group for additional practice and differentiation. Ideally, these Extension Activities will be created such that a teacher can differentiate instruction by giving more difficult extension activities to students who have shown mastery of the lesson, and less difficult activities to students who are not yet proficient.</a:t>
            </a:r>
          </a:p>
          <a:p>
            <a:r>
              <a:rPr lang="en-US" baseline="0" dirty="0" smtClean="0"/>
              <a:t>--If you need more than one slide to list your extension activities, feel free to copy and paste this slide!</a:t>
            </a:r>
            <a:endParaRPr lang="en-US" dirty="0"/>
          </a:p>
        </p:txBody>
      </p:sp>
      <p:sp>
        <p:nvSpPr>
          <p:cNvPr id="4" name="Slide Number Placeholder 3"/>
          <p:cNvSpPr>
            <a:spLocks noGrp="1"/>
          </p:cNvSpPr>
          <p:nvPr>
            <p:ph type="sldNum" sz="quarter" idx="10"/>
          </p:nvPr>
        </p:nvSpPr>
        <p:spPr/>
        <p:txBody>
          <a:bodyPr/>
          <a:lstStyle/>
          <a:p>
            <a:fld id="{5AFCE615-EFDB-420A-87DA-FB6ECB7719F7}" type="slidenum">
              <a:rPr lang="en-US" smtClean="0"/>
              <a:pPr/>
              <a:t>13</a:t>
            </a:fld>
            <a:endParaRPr lang="en-US"/>
          </a:p>
        </p:txBody>
      </p:sp>
    </p:spTree>
    <p:extLst>
      <p:ext uri="{BB962C8B-B14F-4D97-AF65-F5344CB8AC3E}">
        <p14:creationId xmlns:p14="http://schemas.microsoft.com/office/powerpoint/2010/main" val="1136661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err="1" smtClean="0"/>
              <a:t>LearnZillion</a:t>
            </a:r>
            <a:r>
              <a:rPr lang="en-US" dirty="0" smtClean="0"/>
              <a:t> Notes:</a:t>
            </a:r>
          </a:p>
          <a:p>
            <a:r>
              <a:rPr lang="en-US" dirty="0" smtClean="0"/>
              <a:t>--On the Extension Activities slide(s)</a:t>
            </a:r>
            <a:r>
              <a:rPr lang="en-US" baseline="0" dirty="0" smtClean="0"/>
              <a:t> you should describe 2-3 activities written with students as the audience (not teachers). Each extension activity should push the students a bit further with the lesson but in a different application or context. Each activity should be designed to take roughly 20-40 minutes. Teachers will likely display the slide in class and then assign an activity to a student or group for additional practice and differentiation. Ideally, these Extension Activities will be created such that a teacher can differentiate instruction by giving more difficult extension activities to students who have shown mastery of the lesson, and less difficult activities to students who are not yet proficient.</a:t>
            </a:r>
          </a:p>
          <a:p>
            <a:r>
              <a:rPr lang="en-US" baseline="0" dirty="0" smtClean="0"/>
              <a:t>--If you need more than one slide to list your extension activities, feel free to copy and paste this slide!</a:t>
            </a:r>
            <a:endParaRPr lang="en-US" dirty="0"/>
          </a:p>
        </p:txBody>
      </p:sp>
      <p:sp>
        <p:nvSpPr>
          <p:cNvPr id="4" name="Slide Number Placeholder 3"/>
          <p:cNvSpPr>
            <a:spLocks noGrp="1"/>
          </p:cNvSpPr>
          <p:nvPr>
            <p:ph type="sldNum" sz="quarter" idx="10"/>
          </p:nvPr>
        </p:nvSpPr>
        <p:spPr/>
        <p:txBody>
          <a:bodyPr/>
          <a:lstStyle/>
          <a:p>
            <a:fld id="{5AFCE615-EFDB-420A-87DA-FB6ECB7719F7}" type="slidenum">
              <a:rPr lang="en-US" smtClean="0"/>
              <a:pPr/>
              <a:t>14</a:t>
            </a:fld>
            <a:endParaRPr lang="en-US"/>
          </a:p>
        </p:txBody>
      </p:sp>
    </p:spTree>
    <p:extLst>
      <p:ext uri="{BB962C8B-B14F-4D97-AF65-F5344CB8AC3E}">
        <p14:creationId xmlns:p14="http://schemas.microsoft.com/office/powerpoint/2010/main" val="1136661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err="1" smtClean="0"/>
              <a:t>LearnZillion</a:t>
            </a:r>
            <a:r>
              <a:rPr lang="en-US" dirty="0" smtClean="0"/>
              <a:t> Notes:</a:t>
            </a:r>
          </a:p>
          <a:p>
            <a:r>
              <a:rPr lang="en-US" dirty="0" smtClean="0"/>
              <a:t>--On the Extension Activities slide(s)</a:t>
            </a:r>
            <a:r>
              <a:rPr lang="en-US" baseline="0" dirty="0" smtClean="0"/>
              <a:t> you should describe 2-3 activities written with students as the audience (not teachers). Each extension activity should push the students a bit further with the lesson but in a different application or context. Each activity should be designed to take roughly 20-40 minutes. Teachers will likely display the slide in class and then assign an activity to a student or group for additional practice and differentiation. Ideally, these Extension Activities will be created such that a teacher can differentiate instruction by giving more difficult extension activities to students who have shown mastery of the lesson, and less difficult activities to students who are not yet proficient.</a:t>
            </a:r>
          </a:p>
          <a:p>
            <a:r>
              <a:rPr lang="en-US" baseline="0" dirty="0" smtClean="0"/>
              <a:t>--If you need more than one slide to list your extension activities, feel free to copy and paste this slide!</a:t>
            </a:r>
            <a:endParaRPr lang="en-US" dirty="0"/>
          </a:p>
        </p:txBody>
      </p:sp>
      <p:sp>
        <p:nvSpPr>
          <p:cNvPr id="4" name="Slide Number Placeholder 3"/>
          <p:cNvSpPr>
            <a:spLocks noGrp="1"/>
          </p:cNvSpPr>
          <p:nvPr>
            <p:ph type="sldNum" sz="quarter" idx="10"/>
          </p:nvPr>
        </p:nvSpPr>
        <p:spPr/>
        <p:txBody>
          <a:bodyPr/>
          <a:lstStyle/>
          <a:p>
            <a:fld id="{5AFCE615-EFDB-420A-87DA-FB6ECB7719F7}" type="slidenum">
              <a:rPr lang="en-US" smtClean="0"/>
              <a:pPr/>
              <a:t>15</a:t>
            </a:fld>
            <a:endParaRPr lang="en-US"/>
          </a:p>
        </p:txBody>
      </p:sp>
    </p:spTree>
    <p:extLst>
      <p:ext uri="{BB962C8B-B14F-4D97-AF65-F5344CB8AC3E}">
        <p14:creationId xmlns:p14="http://schemas.microsoft.com/office/powerpoint/2010/main" val="1136661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err="1" smtClean="0"/>
              <a:t>LearnZillion</a:t>
            </a:r>
            <a:r>
              <a:rPr lang="en-US" baseline="0" dirty="0" smtClean="0"/>
              <a:t> Notes:</a:t>
            </a:r>
          </a:p>
          <a:p>
            <a:r>
              <a:rPr lang="en-US" baseline="0" dirty="0" smtClean="0"/>
              <a:t>--”Quick Quiz” is an easy way to check for student understanding at the end of a lesson. On this slide, you’ll include a way for teachers to quickly and authentically assess student understanding. That’s it! You won’t be recording a video of this slide and when teachers download the slides, they’ll direct their students through the example on their own so you don’t need to show an answer to the question.</a:t>
            </a:r>
            <a:endParaRPr lang="en-US" dirty="0"/>
          </a:p>
        </p:txBody>
      </p:sp>
      <p:sp>
        <p:nvSpPr>
          <p:cNvPr id="4" name="Slide Number Placeholder 3"/>
          <p:cNvSpPr>
            <a:spLocks noGrp="1"/>
          </p:cNvSpPr>
          <p:nvPr>
            <p:ph type="sldNum" sz="quarter" idx="10"/>
          </p:nvPr>
        </p:nvSpPr>
        <p:spPr/>
        <p:txBody>
          <a:bodyPr/>
          <a:lstStyle/>
          <a:p>
            <a:fld id="{5AFCE615-EFDB-420A-87DA-FB6ECB7719F7}" type="slidenum">
              <a:rPr lang="en-US" smtClean="0"/>
              <a:pPr/>
              <a:t>16</a:t>
            </a:fld>
            <a:endParaRPr lang="en-US"/>
          </a:p>
        </p:txBody>
      </p:sp>
    </p:spTree>
    <p:extLst>
      <p:ext uri="{BB962C8B-B14F-4D97-AF65-F5344CB8AC3E}">
        <p14:creationId xmlns:p14="http://schemas.microsoft.com/office/powerpoint/2010/main" val="110433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sz="1200" dirty="0" smtClean="0">
                <a:solidFill>
                  <a:schemeClr val="tx1"/>
                </a:solidFill>
                <a:latin typeface="+mn-lt"/>
                <a:ea typeface="+mn-ea"/>
                <a:cs typeface="+mn-cs"/>
              </a:rPr>
              <a:t>Read</a:t>
            </a:r>
            <a:endParaRPr lang="en-US" sz="1200" dirty="0" smtClean="0">
              <a:solidFill>
                <a:schemeClr val="accent1"/>
              </a:solidFill>
              <a:latin typeface="Orly's Font" pitchFamily="66" charset="0"/>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5AFCE615-EFDB-420A-87DA-FB6ECB7719F7}" type="slidenum">
              <a:rPr lang="en-US" smtClean="0"/>
              <a:pPr/>
              <a:t>2</a:t>
            </a:fld>
            <a:endParaRPr lang="en-US"/>
          </a:p>
        </p:txBody>
      </p:sp>
    </p:spTree>
    <p:extLst>
      <p:ext uri="{BB962C8B-B14F-4D97-AF65-F5344CB8AC3E}">
        <p14:creationId xmlns:p14="http://schemas.microsoft.com/office/powerpoint/2010/main" val="475590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In</a:t>
            </a:r>
            <a:r>
              <a:rPr lang="en-US" baseline="0" dirty="0" smtClean="0"/>
              <a:t> a paragraph of an essay, all the evidence of the paragraph must point back to the main topic.  In addition, the evidence should help to support each other.  (CUE)</a:t>
            </a:r>
            <a:endParaRPr lang="en-US" dirty="0"/>
          </a:p>
        </p:txBody>
      </p:sp>
      <p:sp>
        <p:nvSpPr>
          <p:cNvPr id="4" name="Slide Number Placeholder 3"/>
          <p:cNvSpPr>
            <a:spLocks noGrp="1"/>
          </p:cNvSpPr>
          <p:nvPr>
            <p:ph type="sldNum" sz="quarter" idx="10"/>
          </p:nvPr>
        </p:nvSpPr>
        <p:spPr/>
        <p:txBody>
          <a:bodyPr/>
          <a:lstStyle/>
          <a:p>
            <a:fld id="{5AFCE615-EFDB-420A-87DA-FB6ECB7719F7}" type="slidenum">
              <a:rPr lang="en-US" smtClean="0"/>
              <a:pPr/>
              <a:t>3</a:t>
            </a:fld>
            <a:endParaRPr lang="en-US"/>
          </a:p>
        </p:txBody>
      </p:sp>
    </p:spTree>
    <p:extLst>
      <p:ext uri="{BB962C8B-B14F-4D97-AF65-F5344CB8AC3E}">
        <p14:creationId xmlns:p14="http://schemas.microsoft.com/office/powerpoint/2010/main" val="424760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A common mistake that writers make is to write sentences</a:t>
            </a:r>
            <a:r>
              <a:rPr lang="en-US" baseline="0" dirty="0" smtClean="0"/>
              <a:t> that include evidence, but never really tie them together.  This creates a choppy read for the audience.  (CUE) An effective essay should be a smooth read, so the audience can see the argument clearly.  </a:t>
            </a:r>
            <a:endParaRPr lang="en-US" dirty="0"/>
          </a:p>
        </p:txBody>
      </p:sp>
      <p:sp>
        <p:nvSpPr>
          <p:cNvPr id="4" name="Slide Number Placeholder 3"/>
          <p:cNvSpPr>
            <a:spLocks noGrp="1"/>
          </p:cNvSpPr>
          <p:nvPr>
            <p:ph type="sldNum" sz="quarter" idx="10"/>
          </p:nvPr>
        </p:nvSpPr>
        <p:spPr/>
        <p:txBody>
          <a:bodyPr/>
          <a:lstStyle/>
          <a:p>
            <a:fld id="{5AFCE615-EFDB-420A-87DA-FB6ECB7719F7}" type="slidenum">
              <a:rPr lang="en-US" smtClean="0"/>
              <a:pPr/>
              <a:t>4</a:t>
            </a:fld>
            <a:endParaRPr lang="en-US"/>
          </a:p>
        </p:txBody>
      </p:sp>
    </p:spTree>
    <p:extLst>
      <p:ext uri="{BB962C8B-B14F-4D97-AF65-F5344CB8AC3E}">
        <p14:creationId xmlns:p14="http://schemas.microsoft.com/office/powerpoint/2010/main" val="166981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Let’s review the steps for creating</a:t>
            </a:r>
            <a:r>
              <a:rPr lang="en-US" baseline="0" dirty="0" smtClean="0"/>
              <a:t> flow through the use of transitions.</a:t>
            </a:r>
            <a:endParaRPr lang="en-US" dirty="0"/>
          </a:p>
        </p:txBody>
      </p:sp>
      <p:sp>
        <p:nvSpPr>
          <p:cNvPr id="4" name="Slide Number Placeholder 3"/>
          <p:cNvSpPr>
            <a:spLocks noGrp="1"/>
          </p:cNvSpPr>
          <p:nvPr>
            <p:ph type="sldNum" sz="quarter" idx="10"/>
          </p:nvPr>
        </p:nvSpPr>
        <p:spPr/>
        <p:txBody>
          <a:bodyPr/>
          <a:lstStyle/>
          <a:p>
            <a:fld id="{5AFCE615-EFDB-420A-87DA-FB6ECB7719F7}" type="slidenum">
              <a:rPr lang="en-US" smtClean="0"/>
              <a:pPr/>
              <a:t>5</a:t>
            </a:fld>
            <a:endParaRPr lang="en-US"/>
          </a:p>
        </p:txBody>
      </p:sp>
    </p:spTree>
    <p:extLst>
      <p:ext uri="{BB962C8B-B14F-4D97-AF65-F5344CB8AC3E}">
        <p14:creationId xmlns:p14="http://schemas.microsoft.com/office/powerpoint/2010/main" val="1853413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baseline="0" dirty="0" smtClean="0"/>
              <a:t>In front of me, I have one of the paragraphs that I want to revise to improve the flow of the essay.  (Cue) “How do I find areas where my essay lack flow?”  As I read through this paragraph, I’m going to pay special attention to the end of each sentence and the beginning of the next.  Is it an abrupt stop?  Or does it just roll into the next thought?  For example . . . Read first two sentences.  Could this be improved?  Here are some other areas where I should try to improve flow through the use of transition words.  </a:t>
            </a:r>
          </a:p>
        </p:txBody>
      </p:sp>
      <p:sp>
        <p:nvSpPr>
          <p:cNvPr id="4" name="Slide Number Placeholder 3"/>
          <p:cNvSpPr>
            <a:spLocks noGrp="1"/>
          </p:cNvSpPr>
          <p:nvPr>
            <p:ph type="sldNum" sz="quarter" idx="10"/>
          </p:nvPr>
        </p:nvSpPr>
        <p:spPr/>
        <p:txBody>
          <a:bodyPr/>
          <a:lstStyle/>
          <a:p>
            <a:fld id="{5AFCE615-EFDB-420A-87DA-FB6ECB7719F7}" type="slidenum">
              <a:rPr lang="en-US" smtClean="0"/>
              <a:pPr/>
              <a:t>6</a:t>
            </a:fld>
            <a:endParaRPr lang="en-US"/>
          </a:p>
        </p:txBody>
      </p:sp>
    </p:spTree>
    <p:extLst>
      <p:ext uri="{BB962C8B-B14F-4D97-AF65-F5344CB8AC3E}">
        <p14:creationId xmlns:p14="http://schemas.microsoft.com/office/powerpoint/2010/main" val="3888216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look at the these</a:t>
            </a:r>
            <a:r>
              <a:rPr lang="en-US" baseline="0" dirty="0" smtClean="0"/>
              <a:t> </a:t>
            </a:r>
            <a:r>
              <a:rPr lang="en-US" dirty="0" smtClean="0"/>
              <a:t>sentences from</a:t>
            </a:r>
            <a:r>
              <a:rPr lang="en-US" baseline="0" dirty="0" smtClean="0"/>
              <a:t> my </a:t>
            </a:r>
            <a:r>
              <a:rPr lang="en-US" dirty="0" smtClean="0"/>
              <a:t>paragraph.</a:t>
            </a:r>
            <a:r>
              <a:rPr lang="en-US" baseline="0" dirty="0" smtClean="0"/>
              <a:t>  Remember, they should work together to argue that school lunches are not healthy.  (CUE)  “What are some transitions I can use to improve flow between sentences?”  Let me think.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are some words or phrases I can use at the beginning of the second sentence.  How about?  (Cue)  “Another point”  “Next” or “Additionally”.  </a:t>
            </a:r>
            <a:r>
              <a:rPr lang="en-US" baseline="0" dirty="0" err="1" smtClean="0"/>
              <a:t>Hmmmmm</a:t>
            </a:r>
            <a:r>
              <a:rPr lang="en-US" baseline="0" dirty="0" smtClean="0"/>
              <a:t>, I think I will try “Additionally” in this case.  </a:t>
            </a:r>
            <a:endParaRPr lang="en-US" dirty="0"/>
          </a:p>
        </p:txBody>
      </p:sp>
      <p:sp>
        <p:nvSpPr>
          <p:cNvPr id="4" name="Slide Number Placeholder 3"/>
          <p:cNvSpPr>
            <a:spLocks noGrp="1"/>
          </p:cNvSpPr>
          <p:nvPr>
            <p:ph type="sldNum" sz="quarter" idx="10"/>
          </p:nvPr>
        </p:nvSpPr>
        <p:spPr/>
        <p:txBody>
          <a:bodyPr/>
          <a:lstStyle/>
          <a:p>
            <a:fld id="{5AFCE615-EFDB-420A-87DA-FB6ECB7719F7}" type="slidenum">
              <a:rPr lang="en-US" smtClean="0"/>
              <a:pPr/>
              <a:t>7</a:t>
            </a:fld>
            <a:endParaRPr lang="en-US"/>
          </a:p>
        </p:txBody>
      </p:sp>
    </p:spTree>
    <p:extLst>
      <p:ext uri="{BB962C8B-B14F-4D97-AF65-F5344CB8AC3E}">
        <p14:creationId xmlns:p14="http://schemas.microsoft.com/office/powerpoint/2010/main" val="2226989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baseline="0" dirty="0" smtClean="0"/>
              <a:t>Here I have my newly revised paragraph.  Should I stop there?  I believe that I can make my paragraph better, so I want to ask, (CUE) “How do I revise my essay to include better transitions?”  If I wanted to make it more advanced, my paragraph may end up looking like this (CUE)  As you can see, I used some more advanced phrases, like “ironically”, “in fact”, and “as a result”, but “next”, “another point”, and many other transitions could also be used.  It is very important to vary the type of phrases being used.  No one wants to read an essay that starts every sentence with “Next”.</a:t>
            </a:r>
          </a:p>
        </p:txBody>
      </p:sp>
      <p:sp>
        <p:nvSpPr>
          <p:cNvPr id="4" name="Slide Number Placeholder 3"/>
          <p:cNvSpPr>
            <a:spLocks noGrp="1"/>
          </p:cNvSpPr>
          <p:nvPr>
            <p:ph type="sldNum" sz="quarter" idx="10"/>
          </p:nvPr>
        </p:nvSpPr>
        <p:spPr/>
        <p:txBody>
          <a:bodyPr/>
          <a:lstStyle/>
          <a:p>
            <a:fld id="{5AFCE615-EFDB-420A-87DA-FB6ECB7719F7}" type="slidenum">
              <a:rPr lang="en-US" smtClean="0"/>
              <a:pPr/>
              <a:t>8</a:t>
            </a:fld>
            <a:endParaRPr lang="en-US"/>
          </a:p>
        </p:txBody>
      </p:sp>
    </p:spTree>
    <p:extLst>
      <p:ext uri="{BB962C8B-B14F-4D97-AF65-F5344CB8AC3E}">
        <p14:creationId xmlns:p14="http://schemas.microsoft.com/office/powerpoint/2010/main" val="3888216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baseline="0" dirty="0" smtClean="0"/>
              <a:t>It’s always good to add knowledge to your bag of tools, so let’s look at some more (CUE) Common Transitions.  READ</a:t>
            </a:r>
          </a:p>
        </p:txBody>
      </p:sp>
      <p:sp>
        <p:nvSpPr>
          <p:cNvPr id="4" name="Slide Number Placeholder 3"/>
          <p:cNvSpPr>
            <a:spLocks noGrp="1"/>
          </p:cNvSpPr>
          <p:nvPr>
            <p:ph type="sldNum" sz="quarter" idx="10"/>
          </p:nvPr>
        </p:nvSpPr>
        <p:spPr/>
        <p:txBody>
          <a:bodyPr/>
          <a:lstStyle/>
          <a:p>
            <a:fld id="{5AFCE615-EFDB-420A-87DA-FB6ECB7719F7}" type="slidenum">
              <a:rPr lang="en-US" smtClean="0"/>
              <a:pPr/>
              <a:t>9</a:t>
            </a:fld>
            <a:endParaRPr lang="en-US"/>
          </a:p>
        </p:txBody>
      </p:sp>
    </p:spTree>
    <p:extLst>
      <p:ext uri="{BB962C8B-B14F-4D97-AF65-F5344CB8AC3E}">
        <p14:creationId xmlns:p14="http://schemas.microsoft.com/office/powerpoint/2010/main" val="3888216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8102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571500" y="1371600"/>
            <a:ext cx="3771900" cy="3886200"/>
          </a:xfrm>
        </p:spPr>
        <p:txBody>
          <a:bodyPr/>
          <a:lstStyle>
            <a:lvl1pPr marL="0" indent="0">
              <a:buNone/>
              <a:defRPr/>
            </a:lvl1pPr>
          </a:lstStyle>
          <a:p>
            <a:r>
              <a:rPr lang="en-US" dirty="0" smtClean="0"/>
              <a:t>Insert Picture/Visual Here</a:t>
            </a:r>
            <a:endParaRPr lang="en-US" dirty="0"/>
          </a:p>
        </p:txBody>
      </p:sp>
      <p:sp>
        <p:nvSpPr>
          <p:cNvPr id="6" name="Text Placeholder 5"/>
          <p:cNvSpPr>
            <a:spLocks noGrp="1"/>
          </p:cNvSpPr>
          <p:nvPr>
            <p:ph type="body" sz="quarter" idx="11"/>
          </p:nvPr>
        </p:nvSpPr>
        <p:spPr>
          <a:xfrm>
            <a:off x="571500" y="342900"/>
            <a:ext cx="8001000" cy="800100"/>
          </a:xfrm>
        </p:spPr>
        <p:txBody>
          <a:bodyPr/>
          <a:lstStyle>
            <a:lvl1pPr marL="0" indent="0">
              <a:buNone/>
              <a:defRPr baseline="0"/>
            </a:lvl1pPr>
          </a:lstStyle>
          <a:p>
            <a:pPr lvl="0"/>
            <a:endParaRPr lang="en-US" dirty="0"/>
          </a:p>
        </p:txBody>
      </p:sp>
      <p:sp>
        <p:nvSpPr>
          <p:cNvPr id="13" name="Text Placeholder 3"/>
          <p:cNvSpPr>
            <a:spLocks noGrp="1"/>
          </p:cNvSpPr>
          <p:nvPr>
            <p:ph type="body" sz="quarter" idx="12"/>
          </p:nvPr>
        </p:nvSpPr>
        <p:spPr>
          <a:xfrm>
            <a:off x="4686300" y="1371600"/>
            <a:ext cx="4114800" cy="1143000"/>
          </a:xfrm>
        </p:spPr>
        <p:txBody>
          <a:bodyPr/>
          <a:lstStyle>
            <a:lvl1pPr marL="0" indent="0">
              <a:buNone/>
              <a:defRPr>
                <a:solidFill>
                  <a:schemeClr val="accent1"/>
                </a:solidFill>
              </a:defRPr>
            </a:lvl1pPr>
          </a:lstStyle>
          <a:p>
            <a:r>
              <a:rPr lang="en-US" sz="2400" dirty="0" smtClean="0"/>
              <a:t>You can use this box for text</a:t>
            </a:r>
            <a:endParaRPr lang="en-US" sz="2400" dirty="0"/>
          </a:p>
        </p:txBody>
      </p:sp>
      <p:sp>
        <p:nvSpPr>
          <p:cNvPr id="14" name="Text Placeholder 4"/>
          <p:cNvSpPr>
            <a:spLocks noGrp="1"/>
          </p:cNvSpPr>
          <p:nvPr>
            <p:ph type="body" sz="quarter" idx="13"/>
          </p:nvPr>
        </p:nvSpPr>
        <p:spPr>
          <a:xfrm>
            <a:off x="4686300" y="2628900"/>
            <a:ext cx="4114800" cy="1143000"/>
          </a:xfrm>
        </p:spPr>
        <p:txBody>
          <a:bodyPr/>
          <a:lstStyle>
            <a:lvl1pPr marL="0" indent="0">
              <a:buNone/>
              <a:defRPr>
                <a:solidFill>
                  <a:schemeClr val="accent5"/>
                </a:solidFill>
              </a:defRPr>
            </a:lvl1pPr>
          </a:lstStyle>
          <a:p>
            <a:r>
              <a:rPr lang="en-US" sz="2400" dirty="0" smtClean="0"/>
              <a:t>Or this box</a:t>
            </a:r>
            <a:endParaRPr lang="en-US" sz="2400" dirty="0"/>
          </a:p>
        </p:txBody>
      </p:sp>
      <p:sp>
        <p:nvSpPr>
          <p:cNvPr id="15" name="Text Placeholder 5"/>
          <p:cNvSpPr>
            <a:spLocks noGrp="1"/>
          </p:cNvSpPr>
          <p:nvPr>
            <p:ph type="body" sz="quarter" idx="14"/>
          </p:nvPr>
        </p:nvSpPr>
        <p:spPr>
          <a:xfrm>
            <a:off x="4686300" y="3886200"/>
            <a:ext cx="4114800" cy="1143000"/>
          </a:xfrm>
        </p:spPr>
        <p:txBody>
          <a:bodyPr/>
          <a:lstStyle>
            <a:lvl1pPr marL="0" indent="0">
              <a:buNone/>
              <a:defRPr>
                <a:solidFill>
                  <a:schemeClr val="accent3"/>
                </a:solidFill>
              </a:defRPr>
            </a:lvl1pPr>
          </a:lstStyle>
          <a:p>
            <a:r>
              <a:rPr lang="en-US" sz="2400" dirty="0" smtClean="0"/>
              <a:t>Or this box.  Move them around, if necessary. Or just delete.</a:t>
            </a:r>
            <a:endParaRPr lang="en-US" sz="2400" dirty="0"/>
          </a:p>
        </p:txBody>
      </p:sp>
    </p:spTree>
    <p:extLst>
      <p:ext uri="{BB962C8B-B14F-4D97-AF65-F5344CB8AC3E}">
        <p14:creationId xmlns:p14="http://schemas.microsoft.com/office/powerpoint/2010/main" val="27133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80"/>
                                  </p:iterate>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80"/>
                                  </p:iterate>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80"/>
                                  </p:iterate>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P spid="15" grpId="0" bui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4">
    <p:spTree>
      <p:nvGrpSpPr>
        <p:cNvPr id="1" name=""/>
        <p:cNvGrpSpPr/>
        <p:nvPr/>
      </p:nvGrpSpPr>
      <p:grpSpPr>
        <a:xfrm>
          <a:off x="0" y="0"/>
          <a:ext cx="0" cy="0"/>
          <a:chOff x="0" y="0"/>
          <a:chExt cx="0" cy="0"/>
        </a:xfrm>
      </p:grpSpPr>
      <p:sp>
        <p:nvSpPr>
          <p:cNvPr id="2" name="Rectangle 1"/>
          <p:cNvSpPr/>
          <p:nvPr userDrawn="1"/>
        </p:nvSpPr>
        <p:spPr>
          <a:xfrm>
            <a:off x="571500" y="342900"/>
            <a:ext cx="4914900" cy="457200"/>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smtClean="0">
              <a:solidFill>
                <a:schemeClr val="tx1"/>
              </a:solidFill>
            </a:endParaRPr>
          </a:p>
        </p:txBody>
      </p:sp>
      <p:sp>
        <p:nvSpPr>
          <p:cNvPr id="6" name="Text Placeholder 5"/>
          <p:cNvSpPr>
            <a:spLocks noGrp="1"/>
          </p:cNvSpPr>
          <p:nvPr>
            <p:ph type="body" sz="quarter" idx="11"/>
          </p:nvPr>
        </p:nvSpPr>
        <p:spPr>
          <a:xfrm>
            <a:off x="571500" y="342900"/>
            <a:ext cx="8001000" cy="457200"/>
          </a:xfrm>
        </p:spPr>
        <p:txBody>
          <a:bodyPr/>
          <a:lstStyle>
            <a:lvl1pPr marL="0" indent="0">
              <a:buNone/>
              <a:defRPr baseline="0"/>
            </a:lvl1pPr>
          </a:lstStyle>
          <a:p>
            <a:pPr lvl="0"/>
            <a:endParaRPr lang="en-US" dirty="0"/>
          </a:p>
        </p:txBody>
      </p:sp>
      <p:sp>
        <p:nvSpPr>
          <p:cNvPr id="11" name="Picture Placeholder 3"/>
          <p:cNvSpPr>
            <a:spLocks noGrp="1"/>
          </p:cNvSpPr>
          <p:nvPr>
            <p:ph type="pic" sz="quarter" idx="10" hasCustomPrompt="1"/>
          </p:nvPr>
        </p:nvSpPr>
        <p:spPr>
          <a:xfrm>
            <a:off x="685800" y="1143000"/>
            <a:ext cx="3771900" cy="4000500"/>
          </a:xfrm>
        </p:spPr>
        <p:txBody>
          <a:bodyPr/>
          <a:lstStyle>
            <a:lvl1pPr marL="0" indent="0">
              <a:buNone/>
              <a:defRPr/>
            </a:lvl1pPr>
          </a:lstStyle>
          <a:p>
            <a:r>
              <a:rPr lang="en-US" dirty="0" smtClean="0"/>
              <a:t>Insert Picture/Visual Here</a:t>
            </a:r>
            <a:endParaRPr lang="en-US" dirty="0"/>
          </a:p>
        </p:txBody>
      </p:sp>
      <p:sp>
        <p:nvSpPr>
          <p:cNvPr id="8" name="Text Placeholder 3"/>
          <p:cNvSpPr>
            <a:spLocks noGrp="1"/>
          </p:cNvSpPr>
          <p:nvPr>
            <p:ph type="body" sz="quarter" idx="12"/>
          </p:nvPr>
        </p:nvSpPr>
        <p:spPr>
          <a:xfrm>
            <a:off x="4686300" y="1371600"/>
            <a:ext cx="4114800" cy="1143000"/>
          </a:xfrm>
        </p:spPr>
        <p:txBody>
          <a:bodyPr/>
          <a:lstStyle>
            <a:lvl1pPr marL="0" indent="0">
              <a:buNone/>
              <a:defRPr>
                <a:solidFill>
                  <a:schemeClr val="accent1"/>
                </a:solidFill>
              </a:defRPr>
            </a:lvl1pPr>
          </a:lstStyle>
          <a:p>
            <a:r>
              <a:rPr lang="en-US" sz="2400" dirty="0" smtClean="0"/>
              <a:t>You can use this box for text</a:t>
            </a:r>
            <a:endParaRPr lang="en-US" sz="2400" dirty="0"/>
          </a:p>
        </p:txBody>
      </p:sp>
      <p:sp>
        <p:nvSpPr>
          <p:cNvPr id="9" name="Text Placeholder 4"/>
          <p:cNvSpPr>
            <a:spLocks noGrp="1"/>
          </p:cNvSpPr>
          <p:nvPr>
            <p:ph type="body" sz="quarter" idx="13"/>
          </p:nvPr>
        </p:nvSpPr>
        <p:spPr>
          <a:xfrm>
            <a:off x="4686300" y="2628900"/>
            <a:ext cx="4114800" cy="1143000"/>
          </a:xfrm>
        </p:spPr>
        <p:txBody>
          <a:bodyPr/>
          <a:lstStyle>
            <a:lvl1pPr marL="0" indent="0">
              <a:buNone/>
              <a:defRPr>
                <a:solidFill>
                  <a:schemeClr val="accent5"/>
                </a:solidFill>
              </a:defRPr>
            </a:lvl1pPr>
          </a:lstStyle>
          <a:p>
            <a:r>
              <a:rPr lang="en-US" sz="2400" dirty="0" smtClean="0"/>
              <a:t>Or this box</a:t>
            </a:r>
            <a:endParaRPr lang="en-US" sz="2400" dirty="0"/>
          </a:p>
        </p:txBody>
      </p:sp>
      <p:sp>
        <p:nvSpPr>
          <p:cNvPr id="10" name="Text Placeholder 5"/>
          <p:cNvSpPr>
            <a:spLocks noGrp="1"/>
          </p:cNvSpPr>
          <p:nvPr>
            <p:ph type="body" sz="quarter" idx="14"/>
          </p:nvPr>
        </p:nvSpPr>
        <p:spPr>
          <a:xfrm>
            <a:off x="4686300" y="3886200"/>
            <a:ext cx="4114800" cy="1143000"/>
          </a:xfrm>
        </p:spPr>
        <p:txBody>
          <a:bodyPr/>
          <a:lstStyle>
            <a:lvl1pPr marL="0" indent="0">
              <a:buNone/>
              <a:defRPr>
                <a:solidFill>
                  <a:schemeClr val="accent3"/>
                </a:solidFill>
              </a:defRPr>
            </a:lvl1pPr>
          </a:lstStyle>
          <a:p>
            <a:r>
              <a:rPr lang="en-US" sz="2400" dirty="0" smtClean="0"/>
              <a:t>Or this box.  Move them around, if necessary. Or just delete.</a:t>
            </a:r>
            <a:endParaRPr lang="en-US" sz="2400" dirty="0"/>
          </a:p>
        </p:txBody>
      </p:sp>
    </p:spTree>
    <p:extLst>
      <p:ext uri="{BB962C8B-B14F-4D97-AF65-F5344CB8AC3E}">
        <p14:creationId xmlns:p14="http://schemas.microsoft.com/office/powerpoint/2010/main" val="222713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80"/>
                                  </p:iterate>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80"/>
                                  </p:iterate>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80"/>
                                  </p:iterate>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121710"/>
            <a:ext cx="7696200" cy="415396"/>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2772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t's Review">
    <p:spTree>
      <p:nvGrpSpPr>
        <p:cNvPr id="1" name=""/>
        <p:cNvGrpSpPr/>
        <p:nvPr/>
      </p:nvGrpSpPr>
      <p:grpSpPr>
        <a:xfrm>
          <a:off x="0" y="0"/>
          <a:ext cx="0" cy="0"/>
          <a:chOff x="0" y="0"/>
          <a:chExt cx="0" cy="0"/>
        </a:xfrm>
      </p:grpSpPr>
      <p:sp>
        <p:nvSpPr>
          <p:cNvPr id="5" name="Rectangle 4"/>
          <p:cNvSpPr/>
          <p:nvPr/>
        </p:nvSpPr>
        <p:spPr bwMode="auto">
          <a:xfrm>
            <a:off x="457200" y="228600"/>
            <a:ext cx="2743200" cy="571500"/>
          </a:xfrm>
          <a:prstGeom prst="rect">
            <a:avLst/>
          </a:prstGeom>
          <a:solidFill>
            <a:schemeClr val="accent5"/>
          </a:solidFill>
          <a:ln w="38100">
            <a:solidFill>
              <a:schemeClr val="accent5"/>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t"/>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dirty="0" smtClean="0">
                <a:solidFill>
                  <a:schemeClr val="bg1"/>
                </a:solidFill>
                <a:latin typeface="Orly's Font" pitchFamily="66" charset="0"/>
              </a:rPr>
              <a:t>Let’s Review</a:t>
            </a:r>
            <a:endParaRPr lang="en-US" sz="2800" dirty="0">
              <a:solidFill>
                <a:schemeClr val="bg1"/>
              </a:solidFill>
              <a:latin typeface="Orly's Font" pitchFamily="66" charset="0"/>
            </a:endParaRPr>
          </a:p>
        </p:txBody>
      </p:sp>
    </p:spTree>
    <p:extLst>
      <p:ext uri="{BB962C8B-B14F-4D97-AF65-F5344CB8AC3E}">
        <p14:creationId xmlns:p14="http://schemas.microsoft.com/office/powerpoint/2010/main" val="104188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 Common Mistake">
    <p:spTree>
      <p:nvGrpSpPr>
        <p:cNvPr id="1" name=""/>
        <p:cNvGrpSpPr/>
        <p:nvPr/>
      </p:nvGrpSpPr>
      <p:grpSpPr>
        <a:xfrm>
          <a:off x="0" y="0"/>
          <a:ext cx="0" cy="0"/>
          <a:chOff x="0" y="0"/>
          <a:chExt cx="0" cy="0"/>
        </a:xfrm>
      </p:grpSpPr>
      <p:sp>
        <p:nvSpPr>
          <p:cNvPr id="6" name="Rectangle 5"/>
          <p:cNvSpPr/>
          <p:nvPr userDrawn="1"/>
        </p:nvSpPr>
        <p:spPr bwMode="auto">
          <a:xfrm>
            <a:off x="457200" y="228600"/>
            <a:ext cx="3657600" cy="571500"/>
          </a:xfrm>
          <a:prstGeom prst="rect">
            <a:avLst/>
          </a:prstGeom>
          <a:solidFill>
            <a:schemeClr val="accent5"/>
          </a:solidFill>
          <a:ln w="38100">
            <a:solidFill>
              <a:schemeClr val="accent5"/>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t"/>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dirty="0" smtClean="0">
                <a:solidFill>
                  <a:schemeClr val="bg1"/>
                </a:solidFill>
                <a:latin typeface="Orly's Font" pitchFamily="66" charset="0"/>
              </a:rPr>
              <a:t>A Common Mistake</a:t>
            </a:r>
            <a:endParaRPr lang="en-US" sz="2800" dirty="0">
              <a:solidFill>
                <a:schemeClr val="bg1"/>
              </a:solidFill>
              <a:latin typeface="Orly's Font" pitchFamily="66" charset="0"/>
            </a:endParaRPr>
          </a:p>
        </p:txBody>
      </p:sp>
    </p:spTree>
    <p:extLst>
      <p:ext uri="{BB962C8B-B14F-4D97-AF65-F5344CB8AC3E}">
        <p14:creationId xmlns:p14="http://schemas.microsoft.com/office/powerpoint/2010/main" val="121902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re Lesson">
    <p:spTree>
      <p:nvGrpSpPr>
        <p:cNvPr id="1" name=""/>
        <p:cNvGrpSpPr/>
        <p:nvPr/>
      </p:nvGrpSpPr>
      <p:grpSpPr>
        <a:xfrm>
          <a:off x="0" y="0"/>
          <a:ext cx="0" cy="0"/>
          <a:chOff x="0" y="0"/>
          <a:chExt cx="0" cy="0"/>
        </a:xfrm>
      </p:grpSpPr>
      <p:sp>
        <p:nvSpPr>
          <p:cNvPr id="7" name="Rectangle 6"/>
          <p:cNvSpPr/>
          <p:nvPr userDrawn="1"/>
        </p:nvSpPr>
        <p:spPr bwMode="auto">
          <a:xfrm>
            <a:off x="457200" y="228600"/>
            <a:ext cx="2514600" cy="571500"/>
          </a:xfrm>
          <a:prstGeom prst="rect">
            <a:avLst/>
          </a:prstGeom>
          <a:solidFill>
            <a:schemeClr val="accent5"/>
          </a:solidFill>
          <a:ln w="38100">
            <a:solidFill>
              <a:schemeClr val="accent5"/>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t"/>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dirty="0" smtClean="0">
                <a:solidFill>
                  <a:schemeClr val="bg1"/>
                </a:solidFill>
                <a:latin typeface="Orly's Font" pitchFamily="66" charset="0"/>
              </a:rPr>
              <a:t>Core Lesson</a:t>
            </a:r>
            <a:endParaRPr lang="en-US" sz="2800" dirty="0">
              <a:solidFill>
                <a:schemeClr val="bg1"/>
              </a:solidFill>
              <a:latin typeface="Orly's Font" pitchFamily="66" charset="0"/>
            </a:endParaRPr>
          </a:p>
        </p:txBody>
      </p:sp>
    </p:spTree>
    <p:extLst>
      <p:ext uri="{BB962C8B-B14F-4D97-AF65-F5344CB8AC3E}">
        <p14:creationId xmlns:p14="http://schemas.microsoft.com/office/powerpoint/2010/main" val="245267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uided Practice">
    <p:spTree>
      <p:nvGrpSpPr>
        <p:cNvPr id="1" name=""/>
        <p:cNvGrpSpPr/>
        <p:nvPr/>
      </p:nvGrpSpPr>
      <p:grpSpPr>
        <a:xfrm>
          <a:off x="0" y="0"/>
          <a:ext cx="0" cy="0"/>
          <a:chOff x="0" y="0"/>
          <a:chExt cx="0" cy="0"/>
        </a:xfrm>
      </p:grpSpPr>
      <p:sp>
        <p:nvSpPr>
          <p:cNvPr id="6" name="Rectangle 5"/>
          <p:cNvSpPr/>
          <p:nvPr userDrawn="1"/>
        </p:nvSpPr>
        <p:spPr bwMode="auto">
          <a:xfrm>
            <a:off x="457200" y="228600"/>
            <a:ext cx="3086101" cy="571500"/>
          </a:xfrm>
          <a:prstGeom prst="rect">
            <a:avLst/>
          </a:prstGeom>
          <a:solidFill>
            <a:schemeClr val="accent5"/>
          </a:solidFill>
          <a:ln w="38100">
            <a:solidFill>
              <a:schemeClr val="accent5"/>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t"/>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dirty="0" smtClean="0">
                <a:solidFill>
                  <a:schemeClr val="bg1"/>
                </a:solidFill>
                <a:latin typeface="Orly's Font" pitchFamily="66" charset="0"/>
              </a:rPr>
              <a:t>Guided Practice</a:t>
            </a:r>
            <a:endParaRPr lang="en-US" sz="2800" dirty="0">
              <a:solidFill>
                <a:schemeClr val="bg1"/>
              </a:solidFill>
              <a:latin typeface="Orly's Font" pitchFamily="66" charset="0"/>
            </a:endParaRPr>
          </a:p>
        </p:txBody>
      </p:sp>
    </p:spTree>
    <p:extLst>
      <p:ext uri="{BB962C8B-B14F-4D97-AF65-F5344CB8AC3E}">
        <p14:creationId xmlns:p14="http://schemas.microsoft.com/office/powerpoint/2010/main" val="287950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tension Activities">
    <p:spTree>
      <p:nvGrpSpPr>
        <p:cNvPr id="1" name=""/>
        <p:cNvGrpSpPr/>
        <p:nvPr/>
      </p:nvGrpSpPr>
      <p:grpSpPr>
        <a:xfrm>
          <a:off x="0" y="0"/>
          <a:ext cx="0" cy="0"/>
          <a:chOff x="0" y="0"/>
          <a:chExt cx="0" cy="0"/>
        </a:xfrm>
      </p:grpSpPr>
      <p:sp>
        <p:nvSpPr>
          <p:cNvPr id="6" name="TextBox 5"/>
          <p:cNvSpPr txBox="1"/>
          <p:nvPr/>
        </p:nvSpPr>
        <p:spPr>
          <a:xfrm>
            <a:off x="799229" y="342900"/>
            <a:ext cx="3601283" cy="523220"/>
          </a:xfrm>
          <a:prstGeom prst="rect">
            <a:avLst/>
          </a:prstGeom>
          <a:noFill/>
        </p:spPr>
        <p:txBody>
          <a:bodyPr wrap="square" rtlCol="0">
            <a:spAutoFit/>
          </a:bodyPr>
          <a:lstStyle/>
          <a:p>
            <a:r>
              <a:rPr lang="en-US" sz="2800" dirty="0" smtClean="0">
                <a:solidFill>
                  <a:schemeClr val="bg1"/>
                </a:solidFill>
                <a:latin typeface="Orly's Font" pitchFamily="66" charset="0"/>
                <a:ea typeface="Verdana" pitchFamily="34" charset="0"/>
                <a:cs typeface="Verdana" pitchFamily="34" charset="0"/>
              </a:rPr>
              <a:t>Extension Activities</a:t>
            </a:r>
          </a:p>
        </p:txBody>
      </p:sp>
      <p:sp>
        <p:nvSpPr>
          <p:cNvPr id="8" name="Rectangle 7"/>
          <p:cNvSpPr/>
          <p:nvPr userDrawn="1"/>
        </p:nvSpPr>
        <p:spPr bwMode="auto">
          <a:xfrm>
            <a:off x="457200" y="228600"/>
            <a:ext cx="3657600" cy="571500"/>
          </a:xfrm>
          <a:prstGeom prst="rect">
            <a:avLst/>
          </a:prstGeom>
          <a:solidFill>
            <a:schemeClr val="accent5"/>
          </a:solidFill>
          <a:ln w="38100">
            <a:solidFill>
              <a:schemeClr val="accent5"/>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t"/>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dirty="0" smtClean="0">
                <a:solidFill>
                  <a:schemeClr val="bg1"/>
                </a:solidFill>
                <a:latin typeface="Orly's Font" pitchFamily="66" charset="0"/>
              </a:rPr>
              <a:t>Extension Activities</a:t>
            </a:r>
            <a:endParaRPr lang="en-US" sz="2800" dirty="0">
              <a:solidFill>
                <a:schemeClr val="bg1"/>
              </a:solidFill>
              <a:latin typeface="Orly's Font" pitchFamily="66" charset="0"/>
            </a:endParaRPr>
          </a:p>
        </p:txBody>
      </p:sp>
    </p:spTree>
    <p:extLst>
      <p:ext uri="{BB962C8B-B14F-4D97-AF65-F5344CB8AC3E}">
        <p14:creationId xmlns:p14="http://schemas.microsoft.com/office/powerpoint/2010/main" val="405289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eck for Understanding">
    <p:spTree>
      <p:nvGrpSpPr>
        <p:cNvPr id="1" name=""/>
        <p:cNvGrpSpPr/>
        <p:nvPr/>
      </p:nvGrpSpPr>
      <p:grpSpPr>
        <a:xfrm>
          <a:off x="0" y="0"/>
          <a:ext cx="0" cy="0"/>
          <a:chOff x="0" y="0"/>
          <a:chExt cx="0" cy="0"/>
        </a:xfrm>
      </p:grpSpPr>
      <p:sp>
        <p:nvSpPr>
          <p:cNvPr id="4" name="Text Placeholder 1"/>
          <p:cNvSpPr txBox="1">
            <a:spLocks/>
          </p:cNvSpPr>
          <p:nvPr/>
        </p:nvSpPr>
        <p:spPr>
          <a:xfrm>
            <a:off x="561261" y="468631"/>
            <a:ext cx="1995218" cy="445770"/>
          </a:xfrm>
          <a:prstGeom prst="rect">
            <a:avLst/>
          </a:prstGeom>
        </p:spPr>
        <p:txBody>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dirty="0" smtClean="0">
                <a:solidFill>
                  <a:schemeClr val="bg1"/>
                </a:solidFill>
              </a:rPr>
              <a:t>Let’s Review</a:t>
            </a:r>
            <a:endParaRPr lang="en-US" dirty="0">
              <a:solidFill>
                <a:schemeClr val="bg1"/>
              </a:solidFill>
            </a:endParaRPr>
          </a:p>
        </p:txBody>
      </p:sp>
      <p:sp>
        <p:nvSpPr>
          <p:cNvPr id="7" name="Rectangle 6"/>
          <p:cNvSpPr/>
          <p:nvPr userDrawn="1"/>
        </p:nvSpPr>
        <p:spPr bwMode="auto">
          <a:xfrm>
            <a:off x="457200" y="228600"/>
            <a:ext cx="2409786" cy="571500"/>
          </a:xfrm>
          <a:prstGeom prst="rect">
            <a:avLst/>
          </a:prstGeom>
          <a:solidFill>
            <a:schemeClr val="accent5"/>
          </a:solidFill>
          <a:ln w="38100">
            <a:solidFill>
              <a:schemeClr val="accent5"/>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t"/>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dirty="0" smtClean="0">
                <a:solidFill>
                  <a:schemeClr val="bg1"/>
                </a:solidFill>
                <a:latin typeface="Orly's Font" pitchFamily="66" charset="0"/>
              </a:rPr>
              <a:t>Quick Quiz</a:t>
            </a:r>
            <a:endParaRPr lang="en-US" sz="2800" dirty="0">
              <a:solidFill>
                <a:schemeClr val="bg1"/>
              </a:solidFill>
              <a:latin typeface="Orly's Font" pitchFamily="66" charset="0"/>
            </a:endParaRPr>
          </a:p>
        </p:txBody>
      </p:sp>
    </p:spTree>
    <p:extLst>
      <p:ext uri="{BB962C8B-B14F-4D97-AF65-F5344CB8AC3E}">
        <p14:creationId xmlns:p14="http://schemas.microsoft.com/office/powerpoint/2010/main" val="405289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4686300" y="1371600"/>
            <a:ext cx="3771900" cy="3886200"/>
          </a:xfrm>
        </p:spPr>
        <p:txBody>
          <a:bodyPr/>
          <a:lstStyle>
            <a:lvl1pPr marL="0" indent="0">
              <a:buNone/>
              <a:defRPr/>
            </a:lvl1pPr>
          </a:lstStyle>
          <a:p>
            <a:r>
              <a:rPr lang="en-US" dirty="0" smtClean="0"/>
              <a:t>Insert Picture/Visual Here</a:t>
            </a:r>
            <a:endParaRPr lang="en-US" dirty="0"/>
          </a:p>
        </p:txBody>
      </p:sp>
      <p:sp>
        <p:nvSpPr>
          <p:cNvPr id="6" name="Text Placeholder 5"/>
          <p:cNvSpPr>
            <a:spLocks noGrp="1"/>
          </p:cNvSpPr>
          <p:nvPr>
            <p:ph type="body" sz="quarter" idx="11"/>
          </p:nvPr>
        </p:nvSpPr>
        <p:spPr>
          <a:xfrm>
            <a:off x="571500" y="342900"/>
            <a:ext cx="8001000" cy="800100"/>
          </a:xfrm>
        </p:spPr>
        <p:txBody>
          <a:bodyPr/>
          <a:lstStyle>
            <a:lvl1pPr marL="0" indent="0">
              <a:buNone/>
              <a:defRPr baseline="0"/>
            </a:lvl1pPr>
          </a:lstStyle>
          <a:p>
            <a:pPr lvl="0"/>
            <a:endParaRPr lang="en-US" dirty="0"/>
          </a:p>
        </p:txBody>
      </p:sp>
      <p:sp>
        <p:nvSpPr>
          <p:cNvPr id="7" name="Text Placeholder 3"/>
          <p:cNvSpPr>
            <a:spLocks noGrp="1"/>
          </p:cNvSpPr>
          <p:nvPr>
            <p:ph type="body" sz="quarter" idx="12"/>
          </p:nvPr>
        </p:nvSpPr>
        <p:spPr>
          <a:xfrm>
            <a:off x="457200" y="1485900"/>
            <a:ext cx="4114800" cy="1143000"/>
          </a:xfrm>
        </p:spPr>
        <p:txBody>
          <a:bodyPr/>
          <a:lstStyle>
            <a:lvl1pPr marL="0" indent="0">
              <a:buNone/>
              <a:defRPr>
                <a:solidFill>
                  <a:schemeClr val="accent1"/>
                </a:solidFill>
              </a:defRPr>
            </a:lvl1pPr>
          </a:lstStyle>
          <a:p>
            <a:r>
              <a:rPr lang="en-US" sz="2400" dirty="0" smtClean="0"/>
              <a:t>You can use this box for text</a:t>
            </a:r>
            <a:endParaRPr lang="en-US" sz="2400" dirty="0"/>
          </a:p>
        </p:txBody>
      </p:sp>
      <p:sp>
        <p:nvSpPr>
          <p:cNvPr id="11" name="Text Placeholder 4"/>
          <p:cNvSpPr>
            <a:spLocks noGrp="1"/>
          </p:cNvSpPr>
          <p:nvPr>
            <p:ph type="body" sz="quarter" idx="13"/>
          </p:nvPr>
        </p:nvSpPr>
        <p:spPr>
          <a:xfrm>
            <a:off x="457200" y="2743200"/>
            <a:ext cx="4114800" cy="1143000"/>
          </a:xfrm>
        </p:spPr>
        <p:txBody>
          <a:bodyPr/>
          <a:lstStyle>
            <a:lvl1pPr marL="0" indent="0">
              <a:buNone/>
              <a:defRPr>
                <a:solidFill>
                  <a:schemeClr val="accent5"/>
                </a:solidFill>
              </a:defRPr>
            </a:lvl1pPr>
          </a:lstStyle>
          <a:p>
            <a:r>
              <a:rPr lang="en-US" sz="2400" dirty="0" smtClean="0"/>
              <a:t>Or this box</a:t>
            </a:r>
            <a:endParaRPr lang="en-US" sz="2400" dirty="0"/>
          </a:p>
        </p:txBody>
      </p:sp>
      <p:sp>
        <p:nvSpPr>
          <p:cNvPr id="12" name="Text Placeholder 5"/>
          <p:cNvSpPr>
            <a:spLocks noGrp="1"/>
          </p:cNvSpPr>
          <p:nvPr>
            <p:ph type="body" sz="quarter" idx="14"/>
          </p:nvPr>
        </p:nvSpPr>
        <p:spPr>
          <a:xfrm>
            <a:off x="457200" y="4000500"/>
            <a:ext cx="4114800" cy="1143000"/>
          </a:xfrm>
        </p:spPr>
        <p:txBody>
          <a:bodyPr/>
          <a:lstStyle>
            <a:lvl1pPr marL="0" indent="0">
              <a:buNone/>
              <a:defRPr>
                <a:solidFill>
                  <a:schemeClr val="accent3"/>
                </a:solidFill>
              </a:defRPr>
            </a:lvl1pPr>
          </a:lstStyle>
          <a:p>
            <a:r>
              <a:rPr lang="en-US" sz="2400" dirty="0" smtClean="0"/>
              <a:t>Or this box.  Move them around, if necessary. Or just delete.</a:t>
            </a:r>
            <a:endParaRPr lang="en-US" sz="2400" dirty="0"/>
          </a:p>
        </p:txBody>
      </p:sp>
    </p:spTree>
    <p:extLst>
      <p:ext uri="{BB962C8B-B14F-4D97-AF65-F5344CB8AC3E}">
        <p14:creationId xmlns:p14="http://schemas.microsoft.com/office/powerpoint/2010/main" val="153286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80"/>
                                  </p:iterate>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80"/>
                                  </p:iterate>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80"/>
                                  </p:iterate>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build="p"/>
      <p:bldP spid="12" grpId="0" bui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571500" y="1371600"/>
            <a:ext cx="7772400" cy="3886200"/>
          </a:xfrm>
        </p:spPr>
        <p:txBody>
          <a:bodyPr/>
          <a:lstStyle>
            <a:lvl1pPr marL="0" indent="0">
              <a:buNone/>
              <a:defRPr baseline="0"/>
            </a:lvl1pPr>
          </a:lstStyle>
          <a:p>
            <a:r>
              <a:rPr lang="en-US" dirty="0" smtClean="0"/>
              <a:t>Insert picture/visual here and drag wherever you’d like.</a:t>
            </a:r>
            <a:endParaRPr lang="en-US" dirty="0"/>
          </a:p>
        </p:txBody>
      </p:sp>
      <p:sp>
        <p:nvSpPr>
          <p:cNvPr id="6" name="Text Placeholder 5"/>
          <p:cNvSpPr>
            <a:spLocks noGrp="1"/>
          </p:cNvSpPr>
          <p:nvPr>
            <p:ph type="body" sz="quarter" idx="11"/>
          </p:nvPr>
        </p:nvSpPr>
        <p:spPr>
          <a:xfrm>
            <a:off x="571500" y="342900"/>
            <a:ext cx="8001000" cy="800100"/>
          </a:xfrm>
        </p:spPr>
        <p:txBody>
          <a:bodyPr/>
          <a:lstStyle>
            <a:lvl1pPr marL="0" indent="0">
              <a:buNone/>
              <a:defRPr baseline="0"/>
            </a:lvl1pPr>
          </a:lstStyle>
          <a:p>
            <a:pPr lvl="0"/>
            <a:endParaRPr lang="en-US" dirty="0"/>
          </a:p>
        </p:txBody>
      </p:sp>
    </p:spTree>
    <p:extLst>
      <p:ext uri="{BB962C8B-B14F-4D97-AF65-F5344CB8AC3E}">
        <p14:creationId xmlns:p14="http://schemas.microsoft.com/office/powerpoint/2010/main" val="31767324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Text Placeholder 2"/>
          <p:cNvSpPr>
            <a:spLocks noGrp="1"/>
          </p:cNvSpPr>
          <p:nvPr>
            <p:ph type="body" idx="1"/>
          </p:nvPr>
        </p:nvSpPr>
        <p:spPr bwMode="auto">
          <a:xfrm>
            <a:off x="114300" y="114300"/>
            <a:ext cx="8915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3" name="Picture 2" descr="C:\Users\Eric Westendorf\Dropbox\LearnZillion\marketing\Logo\NEW LOGO!\LearnZillion just the long logo-01.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629400" y="5143500"/>
            <a:ext cx="2400300" cy="48006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4" r:id="rId1"/>
    <p:sldLayoutId id="2147483709" r:id="rId2"/>
    <p:sldLayoutId id="2147483702" r:id="rId3"/>
    <p:sldLayoutId id="2147483715" r:id="rId4"/>
    <p:sldLayoutId id="2147483711" r:id="rId5"/>
    <p:sldLayoutId id="2147483713" r:id="rId6"/>
    <p:sldLayoutId id="2147483712" r:id="rId7"/>
    <p:sldLayoutId id="2147483703" r:id="rId8"/>
    <p:sldLayoutId id="2147483705" r:id="rId9"/>
    <p:sldLayoutId id="2147483704" r:id="rId10"/>
    <p:sldLayoutId id="2147483706" r:id="rId11"/>
    <p:sldLayoutId id="2147483730" r:id="rId12"/>
  </p:sldLayoutIdLst>
  <p:timing>
    <p:tnLst>
      <p:par>
        <p:cTn id="1" dur="indefinite" restart="never" nodeType="tmRoot"/>
      </p:par>
    </p:tnLst>
  </p:timing>
  <p:txStyles>
    <p:titleStyle>
      <a:lvl1pPr algn="l" rtl="0" fontAlgn="base">
        <a:spcBef>
          <a:spcPct val="0"/>
        </a:spcBef>
        <a:spcAft>
          <a:spcPct val="0"/>
        </a:spcAft>
        <a:defRPr sz="2400" b="0" kern="1200">
          <a:solidFill>
            <a:schemeClr val="tx1"/>
          </a:solidFill>
          <a:latin typeface="+mj-lt"/>
          <a:ea typeface="+mj-ea"/>
          <a:cs typeface="+mj-cs"/>
        </a:defRPr>
      </a:lvl1pPr>
      <a:lvl2pPr algn="l" rtl="0" fontAlgn="base">
        <a:spcBef>
          <a:spcPct val="0"/>
        </a:spcBef>
        <a:spcAft>
          <a:spcPct val="0"/>
        </a:spcAft>
        <a:defRPr sz="2400" b="1">
          <a:solidFill>
            <a:schemeClr val="bg1"/>
          </a:solidFill>
          <a:latin typeface="Calibri" pitchFamily="34" charset="0"/>
        </a:defRPr>
      </a:lvl2pPr>
      <a:lvl3pPr algn="l" rtl="0" fontAlgn="base">
        <a:spcBef>
          <a:spcPct val="0"/>
        </a:spcBef>
        <a:spcAft>
          <a:spcPct val="0"/>
        </a:spcAft>
        <a:defRPr sz="2400" b="1">
          <a:solidFill>
            <a:schemeClr val="bg1"/>
          </a:solidFill>
          <a:latin typeface="Calibri" pitchFamily="34" charset="0"/>
        </a:defRPr>
      </a:lvl3pPr>
      <a:lvl4pPr algn="l" rtl="0" fontAlgn="base">
        <a:spcBef>
          <a:spcPct val="0"/>
        </a:spcBef>
        <a:spcAft>
          <a:spcPct val="0"/>
        </a:spcAft>
        <a:defRPr sz="2400" b="1">
          <a:solidFill>
            <a:schemeClr val="bg1"/>
          </a:solidFill>
          <a:latin typeface="Calibri" pitchFamily="34" charset="0"/>
        </a:defRPr>
      </a:lvl4pPr>
      <a:lvl5pPr algn="l" rtl="0" fontAlgn="base">
        <a:spcBef>
          <a:spcPct val="0"/>
        </a:spcBef>
        <a:spcAft>
          <a:spcPct val="0"/>
        </a:spcAft>
        <a:defRPr sz="2400" b="1">
          <a:solidFill>
            <a:schemeClr val="bg1"/>
          </a:solidFill>
          <a:latin typeface="Calibri" pitchFamily="34" charset="0"/>
        </a:defRPr>
      </a:lvl5pPr>
      <a:lvl6pPr marL="457200" algn="l" rtl="0" fontAlgn="base">
        <a:spcBef>
          <a:spcPct val="0"/>
        </a:spcBef>
        <a:spcAft>
          <a:spcPct val="0"/>
        </a:spcAft>
        <a:defRPr sz="2400" b="1">
          <a:solidFill>
            <a:schemeClr val="bg1"/>
          </a:solidFill>
          <a:latin typeface="Calibri" pitchFamily="34" charset="0"/>
        </a:defRPr>
      </a:lvl6pPr>
      <a:lvl7pPr marL="914400" algn="l" rtl="0" fontAlgn="base">
        <a:spcBef>
          <a:spcPct val="0"/>
        </a:spcBef>
        <a:spcAft>
          <a:spcPct val="0"/>
        </a:spcAft>
        <a:defRPr sz="2400" b="1">
          <a:solidFill>
            <a:schemeClr val="bg1"/>
          </a:solidFill>
          <a:latin typeface="Calibri" pitchFamily="34" charset="0"/>
        </a:defRPr>
      </a:lvl7pPr>
      <a:lvl8pPr marL="1371600" algn="l" rtl="0" fontAlgn="base">
        <a:spcBef>
          <a:spcPct val="0"/>
        </a:spcBef>
        <a:spcAft>
          <a:spcPct val="0"/>
        </a:spcAft>
        <a:defRPr sz="2400" b="1">
          <a:solidFill>
            <a:schemeClr val="bg1"/>
          </a:solidFill>
          <a:latin typeface="Calibri" pitchFamily="34" charset="0"/>
        </a:defRPr>
      </a:lvl8pPr>
      <a:lvl9pPr marL="1828800" algn="l" rtl="0" fontAlgn="base">
        <a:spcBef>
          <a:spcPct val="0"/>
        </a:spcBef>
        <a:spcAft>
          <a:spcPct val="0"/>
        </a:spcAft>
        <a:defRPr sz="2400" b="1">
          <a:solidFill>
            <a:schemeClr val="bg1"/>
          </a:solidFill>
          <a:latin typeface="Calibri" pitchFamily="34" charset="0"/>
        </a:defRPr>
      </a:lvl9pPr>
    </p:titleStyle>
    <p:body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828800" y="876300"/>
            <a:ext cx="5486400" cy="685800"/>
          </a:xfrm>
        </p:spPr>
        <p:txBody>
          <a:bodyPr/>
          <a:lstStyle/>
          <a:p>
            <a:pPr marL="0" indent="0" algn="ctr">
              <a:buNone/>
            </a:pPr>
            <a:r>
              <a:rPr lang="en-US" sz="3600" dirty="0" smtClean="0">
                <a:solidFill>
                  <a:schemeClr val="accent5"/>
                </a:solidFill>
                <a:latin typeface="Orly's Font 2"/>
                <a:cs typeface="Orly's Font 2"/>
              </a:rPr>
              <a:t>How can an argument be strengthened by creating flow through the use of transition words?</a:t>
            </a:r>
            <a:endParaRPr lang="en-US" sz="3600" dirty="0">
              <a:solidFill>
                <a:schemeClr val="accent5"/>
              </a:solidFill>
              <a:latin typeface="Orly's Font 2"/>
              <a:cs typeface="Orly's Font 2"/>
            </a:endParaRPr>
          </a:p>
        </p:txBody>
      </p:sp>
    </p:spTree>
    <p:extLst>
      <p:ext uri="{BB962C8B-B14F-4D97-AF65-F5344CB8AC3E}">
        <p14:creationId xmlns:p14="http://schemas.microsoft.com/office/powerpoint/2010/main" val="385680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8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a:spLocks noChangeArrowheads="1"/>
          </p:cNvSpPr>
          <p:nvPr/>
        </p:nvSpPr>
        <p:spPr bwMode="gray">
          <a:xfrm>
            <a:off x="1219200" y="1181100"/>
            <a:ext cx="7598246" cy="143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lnSpc>
                <a:spcPct val="90000"/>
              </a:lnSpc>
              <a:spcAft>
                <a:spcPts val="0"/>
              </a:spcAft>
              <a:defRPr/>
            </a:pPr>
            <a:r>
              <a:rPr lang="en-US" sz="3200" kern="0" dirty="0" smtClean="0">
                <a:solidFill>
                  <a:schemeClr val="accent5"/>
                </a:solidFill>
                <a:latin typeface="Orly's Font 2"/>
                <a:cs typeface="Orly's Font 2"/>
              </a:rPr>
              <a:t>Identify places in your essay that jump from one idea to another. </a:t>
            </a:r>
          </a:p>
          <a:p>
            <a:pPr lvl="0" fontAlgn="auto">
              <a:lnSpc>
                <a:spcPct val="90000"/>
              </a:lnSpc>
              <a:spcAft>
                <a:spcPts val="0"/>
              </a:spcAft>
              <a:defRPr/>
            </a:pPr>
            <a:endParaRPr lang="en-US" sz="3200" kern="0" dirty="0">
              <a:solidFill>
                <a:schemeClr val="accent5"/>
              </a:solidFill>
              <a:latin typeface="Orly's Font 2"/>
              <a:cs typeface="Orly's Font 2"/>
            </a:endParaRPr>
          </a:p>
        </p:txBody>
      </p:sp>
      <p:sp>
        <p:nvSpPr>
          <p:cNvPr id="17" name="Rectangle 4"/>
          <p:cNvSpPr>
            <a:spLocks noChangeArrowheads="1"/>
          </p:cNvSpPr>
          <p:nvPr/>
        </p:nvSpPr>
        <p:spPr bwMode="gray">
          <a:xfrm>
            <a:off x="639198" y="1275261"/>
            <a:ext cx="37918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4400" b="1" i="0" u="none" strike="noStrike" kern="0" cap="none" spc="0" normalizeH="0" baseline="0" noProof="0" dirty="0" smtClean="0">
                <a:ln>
                  <a:noFill/>
                </a:ln>
                <a:solidFill>
                  <a:schemeClr val="accent5"/>
                </a:solidFill>
                <a:effectLst/>
                <a:uLnTx/>
                <a:uFillTx/>
                <a:latin typeface="Orly's Font 2"/>
                <a:cs typeface="Orly's Font 2"/>
              </a:rPr>
              <a:t>1</a:t>
            </a:r>
          </a:p>
        </p:txBody>
      </p:sp>
      <p:sp>
        <p:nvSpPr>
          <p:cNvPr id="19" name="Rectangle 6"/>
          <p:cNvSpPr>
            <a:spLocks noChangeArrowheads="1"/>
          </p:cNvSpPr>
          <p:nvPr/>
        </p:nvSpPr>
        <p:spPr bwMode="gray">
          <a:xfrm>
            <a:off x="533400" y="2781300"/>
            <a:ext cx="58541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4400" b="1" i="0" u="none" strike="noStrike" kern="0" cap="none" spc="0" normalizeH="0" baseline="0" noProof="0" dirty="0" smtClean="0">
                <a:ln>
                  <a:noFill/>
                </a:ln>
                <a:solidFill>
                  <a:schemeClr val="accent1"/>
                </a:solidFill>
                <a:effectLst/>
                <a:uLnTx/>
                <a:uFillTx/>
                <a:latin typeface="Orly's Font 2"/>
                <a:cs typeface="Orly's Font 2"/>
              </a:rPr>
              <a:t>2</a:t>
            </a:r>
          </a:p>
        </p:txBody>
      </p:sp>
      <p:sp>
        <p:nvSpPr>
          <p:cNvPr id="20" name="Rectangle 7"/>
          <p:cNvSpPr>
            <a:spLocks noChangeArrowheads="1"/>
          </p:cNvSpPr>
          <p:nvPr/>
        </p:nvSpPr>
        <p:spPr bwMode="gray">
          <a:xfrm>
            <a:off x="1143000" y="2705100"/>
            <a:ext cx="7369648" cy="143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lnSpc>
                <a:spcPct val="90000"/>
              </a:lnSpc>
              <a:spcAft>
                <a:spcPts val="0"/>
              </a:spcAft>
              <a:defRPr/>
            </a:pPr>
            <a:r>
              <a:rPr lang="en-US" sz="3200" kern="0" dirty="0" smtClean="0">
                <a:solidFill>
                  <a:schemeClr val="accent1"/>
                </a:solidFill>
                <a:latin typeface="Orly's Font 2"/>
                <a:cs typeface="Orly's Font 2"/>
              </a:rPr>
              <a:t>Add transition words/phrases to connect ideas</a:t>
            </a:r>
          </a:p>
          <a:p>
            <a:pPr lvl="0" fontAlgn="auto">
              <a:lnSpc>
                <a:spcPct val="90000"/>
              </a:lnSpc>
              <a:spcAft>
                <a:spcPts val="0"/>
              </a:spcAft>
              <a:defRPr/>
            </a:pPr>
            <a:endParaRPr lang="en-US" sz="3200" kern="0" dirty="0">
              <a:solidFill>
                <a:schemeClr val="accent1"/>
              </a:solidFill>
              <a:latin typeface="Orly's Font 2"/>
              <a:cs typeface="Orly's Font 2"/>
            </a:endParaRPr>
          </a:p>
        </p:txBody>
      </p:sp>
      <p:sp>
        <p:nvSpPr>
          <p:cNvPr id="22" name="Rectangle 9"/>
          <p:cNvSpPr>
            <a:spLocks noChangeArrowheads="1"/>
          </p:cNvSpPr>
          <p:nvPr/>
        </p:nvSpPr>
        <p:spPr bwMode="gray">
          <a:xfrm>
            <a:off x="547025" y="3916861"/>
            <a:ext cx="55816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4400" b="1" i="0" u="none" strike="noStrike" kern="0" cap="none" spc="0" normalizeH="0" baseline="0" noProof="0" dirty="0" smtClean="0">
                <a:ln>
                  <a:noFill/>
                </a:ln>
                <a:solidFill>
                  <a:schemeClr val="accent5"/>
                </a:solidFill>
                <a:effectLst/>
                <a:uLnTx/>
                <a:uFillTx/>
                <a:latin typeface="Orly's Font 2"/>
                <a:cs typeface="Orly's Font 2"/>
              </a:rPr>
              <a:t>3</a:t>
            </a:r>
          </a:p>
        </p:txBody>
      </p:sp>
      <p:sp>
        <p:nvSpPr>
          <p:cNvPr id="23" name="Rectangle 10"/>
          <p:cNvSpPr>
            <a:spLocks noChangeArrowheads="1"/>
          </p:cNvSpPr>
          <p:nvPr/>
        </p:nvSpPr>
        <p:spPr bwMode="gray">
          <a:xfrm>
            <a:off x="1143000" y="3924300"/>
            <a:ext cx="7598248" cy="143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lnSpc>
                <a:spcPct val="90000"/>
              </a:lnSpc>
              <a:spcAft>
                <a:spcPts val="0"/>
              </a:spcAft>
              <a:defRPr/>
            </a:pPr>
            <a:r>
              <a:rPr lang="en-US" sz="3200" kern="0" dirty="0" smtClean="0">
                <a:solidFill>
                  <a:schemeClr val="accent5"/>
                </a:solidFill>
                <a:latin typeface="Orly's Font 2"/>
                <a:cs typeface="Orly's Font 2"/>
              </a:rPr>
              <a:t>Reread to be sure the ideas flow for the reader</a:t>
            </a:r>
          </a:p>
          <a:p>
            <a:pPr lvl="0" fontAlgn="auto">
              <a:lnSpc>
                <a:spcPct val="90000"/>
              </a:lnSpc>
              <a:spcAft>
                <a:spcPts val="0"/>
              </a:spcAft>
              <a:defRPr/>
            </a:pPr>
            <a:endParaRPr lang="en-US" sz="3200" kern="0" dirty="0" smtClean="0">
              <a:solidFill>
                <a:schemeClr val="accent5"/>
              </a:solidFill>
              <a:latin typeface="Orly's Font 2"/>
              <a:cs typeface="Orly's Font 2"/>
            </a:endParaRPr>
          </a:p>
        </p:txBody>
      </p:sp>
    </p:spTree>
    <p:extLst>
      <p:ext uri="{BB962C8B-B14F-4D97-AF65-F5344CB8AC3E}">
        <p14:creationId xmlns:p14="http://schemas.microsoft.com/office/powerpoint/2010/main" val="163368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7250" y="952500"/>
            <a:ext cx="7429500" cy="3600986"/>
          </a:xfrm>
          <a:prstGeom prst="rect">
            <a:avLst/>
          </a:prstGeom>
          <a:noFill/>
        </p:spPr>
        <p:txBody>
          <a:bodyPr>
            <a:spAutoFit/>
          </a:bodyPr>
          <a:lstStyle/>
          <a:p>
            <a:pPr algn="ctr">
              <a:defRPr/>
            </a:pPr>
            <a:r>
              <a:rPr lang="en-US" sz="3800" dirty="0">
                <a:solidFill>
                  <a:schemeClr val="accent5"/>
                </a:solidFill>
                <a:latin typeface="Orly's Font 2"/>
                <a:ea typeface="Verdana" pitchFamily="34" charset="0"/>
                <a:cs typeface="Orly's Font 2"/>
              </a:rPr>
              <a:t>In </a:t>
            </a:r>
            <a:r>
              <a:rPr lang="en-US" sz="3800" dirty="0" smtClean="0">
                <a:solidFill>
                  <a:schemeClr val="accent5"/>
                </a:solidFill>
                <a:latin typeface="Orly's Font 2"/>
                <a:ea typeface="Verdana" pitchFamily="34" charset="0"/>
                <a:cs typeface="Orly's Font 2"/>
              </a:rPr>
              <a:t>this lesson you learned how to strengthen your argument </a:t>
            </a:r>
            <a:r>
              <a:rPr lang="en-US" sz="3800" dirty="0" smtClean="0">
                <a:solidFill>
                  <a:schemeClr val="accent1"/>
                </a:solidFill>
                <a:latin typeface="Orly's Font 2"/>
                <a:ea typeface="Verdana" pitchFamily="34" charset="0"/>
                <a:cs typeface="Orly's Font 2"/>
              </a:rPr>
              <a:t>by creating flow throughout the essay using transition words.</a:t>
            </a:r>
            <a:endParaRPr lang="en-US" sz="4000" dirty="0" smtClean="0">
              <a:solidFill>
                <a:schemeClr val="accent1"/>
              </a:solidFill>
              <a:latin typeface="Orly's Font 2"/>
              <a:cs typeface="Orly's Font 2"/>
            </a:endParaRPr>
          </a:p>
          <a:p>
            <a:pPr algn="ctr">
              <a:defRPr/>
            </a:pPr>
            <a:endParaRPr lang="en-US" sz="3800" dirty="0">
              <a:solidFill>
                <a:schemeClr val="accent1"/>
              </a:solidFill>
              <a:latin typeface="Orly's Font 2"/>
              <a:ea typeface="Verdana" pitchFamily="34" charset="0"/>
              <a:cs typeface="Orly's Font 2"/>
            </a:endParaRPr>
          </a:p>
        </p:txBody>
      </p:sp>
    </p:spTree>
    <p:extLst>
      <p:ext uri="{BB962C8B-B14F-4D97-AF65-F5344CB8AC3E}">
        <p14:creationId xmlns:p14="http://schemas.microsoft.com/office/powerpoint/2010/main" val="183297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495300" y="1181100"/>
            <a:ext cx="815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dirty="0" smtClean="0">
                <a:solidFill>
                  <a:schemeClr val="accent1"/>
                </a:solidFill>
                <a:latin typeface="Orly's Font 2"/>
                <a:cs typeface="Orly's Font 2"/>
              </a:rPr>
              <a:t>Practice by coming up with your own transitions to improve the flow of this paragraph.</a:t>
            </a:r>
            <a:endParaRPr lang="en-US" dirty="0">
              <a:solidFill>
                <a:schemeClr val="accent1"/>
              </a:solidFill>
              <a:latin typeface="Orly's Font 2"/>
              <a:cs typeface="Orly's Font 2"/>
            </a:endParaRPr>
          </a:p>
        </p:txBody>
      </p:sp>
      <p:grpSp>
        <p:nvGrpSpPr>
          <p:cNvPr id="6" name="Group 5"/>
          <p:cNvGrpSpPr/>
          <p:nvPr/>
        </p:nvGrpSpPr>
        <p:grpSpPr>
          <a:xfrm>
            <a:off x="495300" y="2247900"/>
            <a:ext cx="8153400" cy="2590800"/>
            <a:chOff x="381000" y="284988"/>
            <a:chExt cx="8382000" cy="4456176"/>
          </a:xfrm>
        </p:grpSpPr>
        <p:sp>
          <p:nvSpPr>
            <p:cNvPr id="7" name="TextBox 6"/>
            <p:cNvSpPr txBox="1"/>
            <p:nvPr/>
          </p:nvSpPr>
          <p:spPr>
            <a:xfrm>
              <a:off x="381000" y="284988"/>
              <a:ext cx="8382000" cy="4456176"/>
            </a:xfrm>
            <a:prstGeom prst="rect">
              <a:avLst/>
            </a:prstGeom>
            <a:solidFill>
              <a:schemeClr val="bg2">
                <a:lumMod val="20000"/>
                <a:lumOff val="80000"/>
              </a:schemeClr>
            </a:solidFill>
            <a:ln>
              <a:solidFill>
                <a:schemeClr val="bg2"/>
              </a:solidFill>
            </a:ln>
            <a:effectLst>
              <a:outerShdw blurRad="50800" dist="38100" dir="2700000" algn="tl" rotWithShape="0">
                <a:srgbClr val="000000">
                  <a:alpha val="43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sz="2800" dirty="0" smtClean="0">
                <a:latin typeface="Orly's Font 2"/>
                <a:ea typeface="Verdana" pitchFamily="34" charset="0"/>
                <a:cs typeface="Orly's Font 2"/>
              </a:endParaRPr>
            </a:p>
          </p:txBody>
        </p:sp>
        <p:sp>
          <p:nvSpPr>
            <p:cNvPr id="8" name="TextBox 7"/>
            <p:cNvSpPr txBox="1"/>
            <p:nvPr/>
          </p:nvSpPr>
          <p:spPr>
            <a:xfrm>
              <a:off x="381000" y="547116"/>
              <a:ext cx="8382000" cy="3970317"/>
            </a:xfrm>
            <a:prstGeom prst="rect">
              <a:avLst/>
            </a:prstGeom>
            <a:noFill/>
          </p:spPr>
          <p:txBody>
            <a:bodyPr wrap="square" rtlCol="0">
              <a:spAutoFit/>
            </a:bodyPr>
            <a:lstStyle/>
            <a:p>
              <a:pPr fontAlgn="auto">
                <a:spcBef>
                  <a:spcPts val="0"/>
                </a:spcBef>
                <a:spcAft>
                  <a:spcPts val="0"/>
                </a:spcAft>
                <a:defRPr/>
              </a:pPr>
              <a:r>
                <a:rPr lang="en-US" dirty="0" smtClean="0">
                  <a:latin typeface="Orly's Font 2"/>
                  <a:ea typeface="Verdana" pitchFamily="34" charset="0"/>
                  <a:cs typeface="Orly's Font 2"/>
                </a:rPr>
                <a:t>A major reason that students do not want to eat food from the cafeteria is that it does not taste good. Many students prefer to bring a packed lunch, instead of eating cafeteria food. According to classmate Seth Smith, students don’t like cafeteria food because “the food has no flavor.” Across the United States, 25% of all cafeteria food is being thrown out. This proves that many students don’t like the food offered in the school cafeteria because it doesn’t taste good.   </a:t>
              </a:r>
            </a:p>
          </p:txBody>
        </p:sp>
      </p:grpSp>
    </p:spTree>
    <p:extLst>
      <p:ext uri="{BB962C8B-B14F-4D97-AF65-F5344CB8AC3E}">
        <p14:creationId xmlns:p14="http://schemas.microsoft.com/office/powerpoint/2010/main" val="426710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8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gray">
          <a:xfrm>
            <a:off x="457200" y="1333500"/>
            <a:ext cx="8229600" cy="359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fontAlgn="auto">
              <a:lnSpc>
                <a:spcPct val="90000"/>
              </a:lnSpc>
              <a:spcAft>
                <a:spcPts val="0"/>
              </a:spcAft>
              <a:buNone/>
              <a:defRPr/>
            </a:pPr>
            <a:r>
              <a:rPr lang="en-US" sz="3600" kern="0" dirty="0" smtClean="0">
                <a:solidFill>
                  <a:schemeClr val="accent1"/>
                </a:solidFill>
                <a:latin typeface="Orly's Font 2"/>
                <a:cs typeface="Orly's Font 2"/>
              </a:rPr>
              <a:t>With a partner, find an op-ed article in the local paper.  Read it and make two lists.  On one list, make a list of transitions the author used.  On the second list, identify places you’d use transitions.</a:t>
            </a:r>
            <a:endParaRPr lang="en-US" sz="3600" kern="0" dirty="0">
              <a:solidFill>
                <a:schemeClr val="accent1"/>
              </a:solidFill>
              <a:latin typeface="Orly's Font 2"/>
              <a:cs typeface="Orly's Font 2"/>
            </a:endParaRPr>
          </a:p>
        </p:txBody>
      </p:sp>
    </p:spTree>
    <p:extLst>
      <p:ext uri="{BB962C8B-B14F-4D97-AF65-F5344CB8AC3E}">
        <p14:creationId xmlns:p14="http://schemas.microsoft.com/office/powerpoint/2010/main" val="1314420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gray">
          <a:xfrm>
            <a:off x="342900" y="1425037"/>
            <a:ext cx="8229600" cy="3093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fontAlgn="auto">
              <a:lnSpc>
                <a:spcPct val="90000"/>
              </a:lnSpc>
              <a:spcAft>
                <a:spcPts val="0"/>
              </a:spcAft>
              <a:defRPr/>
            </a:pPr>
            <a:r>
              <a:rPr lang="en-US" sz="3600" kern="0" dirty="0" smtClean="0">
                <a:solidFill>
                  <a:schemeClr val="accent1"/>
                </a:solidFill>
                <a:latin typeface="Orly's Font 2"/>
                <a:cs typeface="Orly's Font 2"/>
              </a:rPr>
              <a:t>Write a paragraph for your argumentative essay.  Then, have a partner revise it to include transitions that could be made to your essay more readable through increased flow.</a:t>
            </a:r>
            <a:endParaRPr lang="en-US" sz="3600" kern="0" dirty="0">
              <a:solidFill>
                <a:schemeClr val="accent1"/>
              </a:solidFill>
              <a:latin typeface="Orly's Font 2"/>
              <a:cs typeface="Orly's Font 2"/>
            </a:endParaRPr>
          </a:p>
        </p:txBody>
      </p:sp>
    </p:spTree>
    <p:extLst>
      <p:ext uri="{BB962C8B-B14F-4D97-AF65-F5344CB8AC3E}">
        <p14:creationId xmlns:p14="http://schemas.microsoft.com/office/powerpoint/2010/main" val="4088977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gray">
          <a:xfrm>
            <a:off x="476250" y="1257300"/>
            <a:ext cx="8191500" cy="3093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fontAlgn="auto">
              <a:lnSpc>
                <a:spcPct val="90000"/>
              </a:lnSpc>
              <a:spcAft>
                <a:spcPts val="0"/>
              </a:spcAft>
              <a:defRPr/>
            </a:pPr>
            <a:r>
              <a:rPr lang="en-US" sz="3600" kern="0" dirty="0" smtClean="0">
                <a:solidFill>
                  <a:schemeClr val="accent5"/>
                </a:solidFill>
                <a:latin typeface="Orly's Font 2"/>
                <a:cs typeface="Orly's Font 2"/>
              </a:rPr>
              <a:t>On your own, read your argumentative essay and make a list of transitions you could use that would help make your essay more convincing to your audience.</a:t>
            </a:r>
            <a:endParaRPr lang="en-US" sz="3600" kern="0" dirty="0">
              <a:solidFill>
                <a:schemeClr val="accent5"/>
              </a:solidFill>
              <a:latin typeface="Orly's Font 2"/>
              <a:cs typeface="Orly's Font 2"/>
            </a:endParaRPr>
          </a:p>
        </p:txBody>
      </p:sp>
    </p:spTree>
    <p:extLst>
      <p:ext uri="{BB962C8B-B14F-4D97-AF65-F5344CB8AC3E}">
        <p14:creationId xmlns:p14="http://schemas.microsoft.com/office/powerpoint/2010/main" val="1827808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914400" y="1371600"/>
            <a:ext cx="731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kern="0" dirty="0" smtClean="0">
                <a:solidFill>
                  <a:schemeClr val="accent1"/>
                </a:solidFill>
                <a:latin typeface="Orly's Font 2"/>
                <a:cs typeface="Orly's Font 2"/>
              </a:rPr>
              <a:t>Read your argumentative essay and make revisions for for transition words and phrases to improve flow for the reader. </a:t>
            </a:r>
            <a:endParaRPr lang="en-US" sz="3600" dirty="0">
              <a:solidFill>
                <a:schemeClr val="accent1"/>
              </a:solidFill>
            </a:endParaRPr>
          </a:p>
        </p:txBody>
      </p:sp>
    </p:spTree>
    <p:extLst>
      <p:ext uri="{BB962C8B-B14F-4D97-AF65-F5344CB8AC3E}">
        <p14:creationId xmlns:p14="http://schemas.microsoft.com/office/powerpoint/2010/main" val="1852418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0100" y="1485900"/>
            <a:ext cx="7429500" cy="2862322"/>
          </a:xfrm>
          <a:prstGeom prst="rect">
            <a:avLst/>
          </a:prstGeom>
          <a:noFill/>
        </p:spPr>
        <p:txBody>
          <a:bodyPr>
            <a:spAutoFit/>
          </a:bodyPr>
          <a:lstStyle/>
          <a:p>
            <a:pPr marL="0" indent="0" algn="ctr">
              <a:buNone/>
            </a:pPr>
            <a:r>
              <a:rPr lang="en-US" sz="3600" dirty="0" smtClean="0">
                <a:solidFill>
                  <a:schemeClr val="accent5"/>
                </a:solidFill>
                <a:latin typeface="Orly's Font 2"/>
                <a:cs typeface="Orly's Font 2"/>
              </a:rPr>
              <a:t>In this lesson you will learn how to strengthen your argument </a:t>
            </a:r>
            <a:r>
              <a:rPr lang="en-US" sz="3600" dirty="0" smtClean="0">
                <a:solidFill>
                  <a:schemeClr val="accent1"/>
                </a:solidFill>
                <a:latin typeface="Orly's Font 2"/>
                <a:cs typeface="Orly's Font 2"/>
              </a:rPr>
              <a:t>by creating flow throughout the essay using transition words.</a:t>
            </a:r>
            <a:endParaRPr lang="en-US" sz="3600" dirty="0">
              <a:solidFill>
                <a:schemeClr val="accent1"/>
              </a:solidFill>
              <a:latin typeface="Orly's Font 2"/>
              <a:cs typeface="Orly's Font 2"/>
            </a:endParaRPr>
          </a:p>
        </p:txBody>
      </p:sp>
    </p:spTree>
    <p:extLst>
      <p:ext uri="{BB962C8B-B14F-4D97-AF65-F5344CB8AC3E}">
        <p14:creationId xmlns:p14="http://schemas.microsoft.com/office/powerpoint/2010/main" val="39945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1257300"/>
            <a:ext cx="3048000" cy="990600"/>
          </a:xfrm>
          <a:prstGeom prst="rect">
            <a:avLst/>
          </a:prstGeom>
          <a:solidFill>
            <a:schemeClr val="bg2">
              <a:lumMod val="20000"/>
              <a:lumOff val="80000"/>
            </a:schemeClr>
          </a:solidFill>
          <a:ln w="3175">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274320" rIns="91440" bIns="45720" numCol="1" spcCol="0" rtlCol="0" fromWordArt="0" anchor="t" anchorCtr="0" forceAA="0" compatLnSpc="1">
            <a:prstTxWarp prst="textNoShape">
              <a:avLst/>
            </a:prstTxWarp>
            <a:noAutofit/>
          </a:bodyPr>
          <a:lstStyle/>
          <a:p>
            <a:pPr algn="ctr"/>
            <a:r>
              <a:rPr lang="en-US" sz="3600" dirty="0" smtClean="0">
                <a:solidFill>
                  <a:prstClr val="black"/>
                </a:solidFill>
                <a:latin typeface="Orly's Font 2"/>
                <a:cs typeface="Orly's Font 2"/>
              </a:rPr>
              <a:t>Topic</a:t>
            </a:r>
          </a:p>
        </p:txBody>
      </p:sp>
      <p:sp>
        <p:nvSpPr>
          <p:cNvPr id="8" name="Rectangle 7"/>
          <p:cNvSpPr/>
          <p:nvPr/>
        </p:nvSpPr>
        <p:spPr>
          <a:xfrm>
            <a:off x="457200" y="3543300"/>
            <a:ext cx="2209800" cy="762000"/>
          </a:xfrm>
          <a:prstGeom prst="rect">
            <a:avLst/>
          </a:prstGeom>
          <a:solidFill>
            <a:schemeClr val="bg2">
              <a:lumMod val="20000"/>
              <a:lumOff val="80000"/>
            </a:schemeClr>
          </a:solidFill>
          <a:ln w="3175">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274320" rIns="91440" bIns="45720" numCol="1" spcCol="0" rtlCol="0" fromWordArt="0" anchor="t" anchorCtr="0" forceAA="0" compatLnSpc="1">
            <a:prstTxWarp prst="textNoShape">
              <a:avLst/>
            </a:prstTxWarp>
            <a:noAutofit/>
          </a:bodyPr>
          <a:lstStyle/>
          <a:p>
            <a:pPr algn="ctr"/>
            <a:r>
              <a:rPr lang="en-US" sz="3000" dirty="0" smtClean="0">
                <a:solidFill>
                  <a:prstClr val="black"/>
                </a:solidFill>
                <a:latin typeface="Orly's Font 2"/>
                <a:cs typeface="Orly's Font 2"/>
              </a:rPr>
              <a:t>Evidence</a:t>
            </a:r>
          </a:p>
        </p:txBody>
      </p:sp>
      <p:sp>
        <p:nvSpPr>
          <p:cNvPr id="9" name="Rectangle 8"/>
          <p:cNvSpPr/>
          <p:nvPr/>
        </p:nvSpPr>
        <p:spPr>
          <a:xfrm>
            <a:off x="3467100" y="3543300"/>
            <a:ext cx="2209800" cy="762000"/>
          </a:xfrm>
          <a:prstGeom prst="rect">
            <a:avLst/>
          </a:prstGeom>
          <a:solidFill>
            <a:schemeClr val="bg2">
              <a:lumMod val="20000"/>
              <a:lumOff val="80000"/>
            </a:schemeClr>
          </a:solidFill>
          <a:ln w="3175">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274320" rIns="91440" bIns="45720" numCol="1" spcCol="0" rtlCol="0" fromWordArt="0" anchor="t" anchorCtr="0" forceAA="0" compatLnSpc="1">
            <a:prstTxWarp prst="textNoShape">
              <a:avLst/>
            </a:prstTxWarp>
            <a:noAutofit/>
          </a:bodyPr>
          <a:lstStyle/>
          <a:p>
            <a:pPr algn="ctr"/>
            <a:r>
              <a:rPr lang="en-US" sz="3000" dirty="0" smtClean="0">
                <a:solidFill>
                  <a:prstClr val="black"/>
                </a:solidFill>
                <a:latin typeface="Orly's Font 2"/>
                <a:cs typeface="Orly's Font 2"/>
              </a:rPr>
              <a:t>Evidence</a:t>
            </a:r>
          </a:p>
        </p:txBody>
      </p:sp>
      <p:sp>
        <p:nvSpPr>
          <p:cNvPr id="10" name="Rectangle 9"/>
          <p:cNvSpPr/>
          <p:nvPr/>
        </p:nvSpPr>
        <p:spPr>
          <a:xfrm>
            <a:off x="6629400" y="3543300"/>
            <a:ext cx="2209800" cy="762000"/>
          </a:xfrm>
          <a:prstGeom prst="rect">
            <a:avLst/>
          </a:prstGeom>
          <a:solidFill>
            <a:schemeClr val="bg2">
              <a:lumMod val="20000"/>
              <a:lumOff val="80000"/>
            </a:schemeClr>
          </a:solidFill>
          <a:ln w="3175">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274320" rIns="91440" bIns="45720" numCol="1" spcCol="0" rtlCol="0" fromWordArt="0" anchor="t" anchorCtr="0" forceAA="0" compatLnSpc="1">
            <a:prstTxWarp prst="textNoShape">
              <a:avLst/>
            </a:prstTxWarp>
            <a:noAutofit/>
          </a:bodyPr>
          <a:lstStyle/>
          <a:p>
            <a:pPr algn="ctr"/>
            <a:r>
              <a:rPr lang="en-US" sz="3000" dirty="0" smtClean="0">
                <a:solidFill>
                  <a:prstClr val="black"/>
                </a:solidFill>
                <a:latin typeface="Orly's Font 2"/>
                <a:cs typeface="Orly's Font 2"/>
              </a:rPr>
              <a:t>Evidence</a:t>
            </a:r>
          </a:p>
        </p:txBody>
      </p:sp>
      <p:sp>
        <p:nvSpPr>
          <p:cNvPr id="11" name="Up Arrow 10"/>
          <p:cNvSpPr/>
          <p:nvPr/>
        </p:nvSpPr>
        <p:spPr>
          <a:xfrm rot="1544668">
            <a:off x="2513986" y="2491092"/>
            <a:ext cx="609600" cy="838200"/>
          </a:xfrm>
          <a:prstGeom prst="upArrow">
            <a:avLst/>
          </a:prstGeom>
          <a:solidFill>
            <a:schemeClr val="accent1"/>
          </a:solidFill>
          <a:ln w="38100">
            <a:solidFill>
              <a:schemeClr val="accent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smtClean="0">
              <a:solidFill>
                <a:schemeClr val="tx1"/>
              </a:solidFill>
            </a:endParaRPr>
          </a:p>
        </p:txBody>
      </p:sp>
      <p:sp>
        <p:nvSpPr>
          <p:cNvPr id="12" name="Up Arrow 11"/>
          <p:cNvSpPr/>
          <p:nvPr/>
        </p:nvSpPr>
        <p:spPr>
          <a:xfrm rot="19351427">
            <a:off x="6135686" y="2499250"/>
            <a:ext cx="609600" cy="838200"/>
          </a:xfrm>
          <a:prstGeom prst="upArrow">
            <a:avLst/>
          </a:prstGeom>
          <a:solidFill>
            <a:schemeClr val="accent1"/>
          </a:solidFill>
          <a:ln w="38100">
            <a:solidFill>
              <a:schemeClr val="accent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smtClean="0">
              <a:solidFill>
                <a:schemeClr val="tx1"/>
              </a:solidFill>
            </a:endParaRPr>
          </a:p>
        </p:txBody>
      </p:sp>
      <p:sp>
        <p:nvSpPr>
          <p:cNvPr id="13" name="Up Arrow 12"/>
          <p:cNvSpPr/>
          <p:nvPr/>
        </p:nvSpPr>
        <p:spPr>
          <a:xfrm>
            <a:off x="4267200" y="2552700"/>
            <a:ext cx="609600" cy="838200"/>
          </a:xfrm>
          <a:prstGeom prst="upArrow">
            <a:avLst/>
          </a:prstGeom>
          <a:solidFill>
            <a:schemeClr val="accent1"/>
          </a:solidFill>
          <a:ln w="38100">
            <a:solidFill>
              <a:schemeClr val="accent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smtClean="0">
              <a:solidFill>
                <a:schemeClr val="tx1"/>
              </a:solidFill>
            </a:endParaRPr>
          </a:p>
        </p:txBody>
      </p:sp>
      <p:sp>
        <p:nvSpPr>
          <p:cNvPr id="14" name="Plus 13"/>
          <p:cNvSpPr/>
          <p:nvPr/>
        </p:nvSpPr>
        <p:spPr>
          <a:xfrm>
            <a:off x="2819400" y="3771900"/>
            <a:ext cx="457200" cy="457200"/>
          </a:xfrm>
          <a:prstGeom prst="mathPlus">
            <a:avLst/>
          </a:prstGeom>
          <a:solidFill>
            <a:schemeClr val="accent1"/>
          </a:solidFill>
          <a:ln w="38100">
            <a:solidFill>
              <a:schemeClr val="accent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smtClean="0">
              <a:solidFill>
                <a:schemeClr val="tx1"/>
              </a:solidFill>
            </a:endParaRPr>
          </a:p>
        </p:txBody>
      </p:sp>
      <p:sp>
        <p:nvSpPr>
          <p:cNvPr id="15" name="Plus 14"/>
          <p:cNvSpPr/>
          <p:nvPr/>
        </p:nvSpPr>
        <p:spPr>
          <a:xfrm>
            <a:off x="5943600" y="3771900"/>
            <a:ext cx="457200" cy="457200"/>
          </a:xfrm>
          <a:prstGeom prst="mathPlus">
            <a:avLst/>
          </a:prstGeom>
          <a:solidFill>
            <a:schemeClr val="accent1"/>
          </a:solidFill>
          <a:ln w="38100">
            <a:solidFill>
              <a:schemeClr val="accent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smtClean="0">
              <a:solidFill>
                <a:schemeClr val="tx1"/>
              </a:solidFill>
            </a:endParaRPr>
          </a:p>
        </p:txBody>
      </p:sp>
    </p:spTree>
    <p:extLst>
      <p:ext uri="{BB962C8B-B14F-4D97-AF65-F5344CB8AC3E}">
        <p14:creationId xmlns:p14="http://schemas.microsoft.com/office/powerpoint/2010/main" val="178304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609600" y="1404660"/>
            <a:ext cx="7924800" cy="160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3600" dirty="0" smtClean="0">
                <a:solidFill>
                  <a:schemeClr val="accent1"/>
                </a:solidFill>
                <a:latin typeface="Orly's Font 2"/>
                <a:cs typeface="Orly's Font 2"/>
              </a:rPr>
              <a:t>Sentences stand alone and do not connect to each other.</a:t>
            </a:r>
            <a:endParaRPr lang="en-US" sz="3600" dirty="0">
              <a:solidFill>
                <a:schemeClr val="accent1"/>
              </a:solidFill>
              <a:latin typeface="Orly's Font 2"/>
              <a:cs typeface="Orly's Font 2"/>
            </a:endParaRPr>
          </a:p>
        </p:txBody>
      </p:sp>
      <p:pic>
        <p:nvPicPr>
          <p:cNvPr id="6" name="Picture 5"/>
          <p:cNvPicPr>
            <a:picLocks noChangeAspect="1"/>
          </p:cNvPicPr>
          <p:nvPr/>
        </p:nvPicPr>
        <p:blipFill>
          <a:blip r:embed="rId3"/>
          <a:stretch>
            <a:fillRect/>
          </a:stretch>
        </p:blipFill>
        <p:spPr>
          <a:xfrm>
            <a:off x="2209800" y="2933700"/>
            <a:ext cx="4724400" cy="1384300"/>
          </a:xfrm>
          <a:prstGeom prst="rect">
            <a:avLst/>
          </a:prstGeom>
        </p:spPr>
      </p:pic>
      <p:pic>
        <p:nvPicPr>
          <p:cNvPr id="7" name="Picture 6"/>
          <p:cNvPicPr>
            <a:picLocks noChangeAspect="1"/>
          </p:cNvPicPr>
          <p:nvPr/>
        </p:nvPicPr>
        <p:blipFill>
          <a:blip r:embed="rId4"/>
          <a:stretch>
            <a:fillRect/>
          </a:stretch>
        </p:blipFill>
        <p:spPr>
          <a:xfrm>
            <a:off x="2781300" y="3086100"/>
            <a:ext cx="3581400" cy="1092200"/>
          </a:xfrm>
          <a:prstGeom prst="rect">
            <a:avLst/>
          </a:prstGeom>
        </p:spPr>
      </p:pic>
    </p:spTree>
    <p:extLst>
      <p:ext uri="{BB962C8B-B14F-4D97-AF65-F5344CB8AC3E}">
        <p14:creationId xmlns:p14="http://schemas.microsoft.com/office/powerpoint/2010/main" val="60041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8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a:spLocks noChangeArrowheads="1"/>
          </p:cNvSpPr>
          <p:nvPr/>
        </p:nvSpPr>
        <p:spPr bwMode="gray">
          <a:xfrm>
            <a:off x="1143000" y="1257300"/>
            <a:ext cx="7750646" cy="98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fontAlgn="auto">
              <a:lnSpc>
                <a:spcPct val="90000"/>
              </a:lnSpc>
              <a:spcAft>
                <a:spcPts val="0"/>
              </a:spcAft>
              <a:defRPr/>
            </a:pPr>
            <a:r>
              <a:rPr lang="en-US" sz="3200" kern="0" dirty="0" smtClean="0">
                <a:solidFill>
                  <a:schemeClr val="accent5"/>
                </a:solidFill>
                <a:latin typeface="Orly's Font 2"/>
                <a:cs typeface="Orly's Font 2"/>
              </a:rPr>
              <a:t>Identify places in your essay that jump from one idea to another</a:t>
            </a:r>
            <a:endParaRPr lang="en-US" sz="3200" kern="0" dirty="0">
              <a:solidFill>
                <a:schemeClr val="accent5"/>
              </a:solidFill>
              <a:latin typeface="Orly's Font 2"/>
              <a:cs typeface="Orly's Font 2"/>
            </a:endParaRPr>
          </a:p>
        </p:txBody>
      </p:sp>
      <p:sp>
        <p:nvSpPr>
          <p:cNvPr id="17" name="Rectangle 4"/>
          <p:cNvSpPr>
            <a:spLocks noChangeArrowheads="1"/>
          </p:cNvSpPr>
          <p:nvPr/>
        </p:nvSpPr>
        <p:spPr bwMode="gray">
          <a:xfrm>
            <a:off x="533400" y="1257300"/>
            <a:ext cx="37918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4400" b="1" i="0" u="none" strike="noStrike" kern="0" cap="none" spc="0" normalizeH="0" baseline="0" noProof="0" dirty="0" smtClean="0">
                <a:ln>
                  <a:noFill/>
                </a:ln>
                <a:solidFill>
                  <a:schemeClr val="accent5"/>
                </a:solidFill>
                <a:effectLst/>
                <a:uLnTx/>
                <a:uFillTx/>
                <a:latin typeface="Orly's Font 2"/>
                <a:cs typeface="Orly's Font 2"/>
              </a:rPr>
              <a:t>1</a:t>
            </a:r>
          </a:p>
        </p:txBody>
      </p:sp>
      <p:sp>
        <p:nvSpPr>
          <p:cNvPr id="19" name="Rectangle 6"/>
          <p:cNvSpPr>
            <a:spLocks noChangeArrowheads="1"/>
          </p:cNvSpPr>
          <p:nvPr/>
        </p:nvSpPr>
        <p:spPr bwMode="gray">
          <a:xfrm>
            <a:off x="533400" y="2705100"/>
            <a:ext cx="58541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4400" b="1" i="0" u="none" strike="noStrike" kern="0" cap="none" spc="0" normalizeH="0" baseline="0" noProof="0" dirty="0" smtClean="0">
                <a:ln>
                  <a:noFill/>
                </a:ln>
                <a:solidFill>
                  <a:schemeClr val="accent1"/>
                </a:solidFill>
                <a:effectLst/>
                <a:uLnTx/>
                <a:uFillTx/>
                <a:latin typeface="Orly's Font 2"/>
                <a:cs typeface="Orly's Font 2"/>
              </a:rPr>
              <a:t>2</a:t>
            </a:r>
          </a:p>
        </p:txBody>
      </p:sp>
      <p:sp>
        <p:nvSpPr>
          <p:cNvPr id="20" name="Rectangle 7"/>
          <p:cNvSpPr>
            <a:spLocks noChangeArrowheads="1"/>
          </p:cNvSpPr>
          <p:nvPr/>
        </p:nvSpPr>
        <p:spPr bwMode="gray">
          <a:xfrm>
            <a:off x="1143000" y="2628900"/>
            <a:ext cx="7369648" cy="98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fontAlgn="auto">
              <a:lnSpc>
                <a:spcPct val="90000"/>
              </a:lnSpc>
              <a:spcAft>
                <a:spcPts val="0"/>
              </a:spcAft>
              <a:defRPr/>
            </a:pPr>
            <a:r>
              <a:rPr lang="en-US" sz="3200" kern="0" dirty="0" smtClean="0">
                <a:solidFill>
                  <a:schemeClr val="accent1"/>
                </a:solidFill>
                <a:latin typeface="Orly's Font 2"/>
                <a:cs typeface="Orly's Font 2"/>
              </a:rPr>
              <a:t>Add transition words/phrases to connect ideas</a:t>
            </a:r>
            <a:endParaRPr lang="en-US" sz="3200" kern="0" dirty="0">
              <a:solidFill>
                <a:schemeClr val="accent1"/>
              </a:solidFill>
              <a:latin typeface="Orly's Font 2"/>
              <a:cs typeface="Orly's Font 2"/>
            </a:endParaRPr>
          </a:p>
        </p:txBody>
      </p:sp>
      <p:sp>
        <p:nvSpPr>
          <p:cNvPr id="22" name="Rectangle 9"/>
          <p:cNvSpPr>
            <a:spLocks noChangeArrowheads="1"/>
          </p:cNvSpPr>
          <p:nvPr/>
        </p:nvSpPr>
        <p:spPr bwMode="gray">
          <a:xfrm>
            <a:off x="547025" y="3916861"/>
            <a:ext cx="55816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4400" b="1" i="0" u="none" strike="noStrike" kern="0" cap="none" spc="0" normalizeH="0" baseline="0" noProof="0" dirty="0" smtClean="0">
                <a:ln>
                  <a:noFill/>
                </a:ln>
                <a:solidFill>
                  <a:schemeClr val="accent5"/>
                </a:solidFill>
                <a:effectLst/>
                <a:uLnTx/>
                <a:uFillTx/>
                <a:latin typeface="Orly's Font 2"/>
                <a:cs typeface="Orly's Font 2"/>
              </a:rPr>
              <a:t>3</a:t>
            </a:r>
          </a:p>
        </p:txBody>
      </p:sp>
      <p:sp>
        <p:nvSpPr>
          <p:cNvPr id="23" name="Rectangle 10"/>
          <p:cNvSpPr>
            <a:spLocks noChangeArrowheads="1"/>
          </p:cNvSpPr>
          <p:nvPr/>
        </p:nvSpPr>
        <p:spPr bwMode="gray">
          <a:xfrm>
            <a:off x="1143000" y="3924300"/>
            <a:ext cx="7522048" cy="98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fontAlgn="auto">
              <a:lnSpc>
                <a:spcPct val="90000"/>
              </a:lnSpc>
              <a:spcAft>
                <a:spcPts val="0"/>
              </a:spcAft>
              <a:defRPr/>
            </a:pPr>
            <a:r>
              <a:rPr kumimoji="0" lang="en-US" sz="3200" b="0" i="0" u="none" strike="noStrike" kern="0" cap="none" spc="0" normalizeH="0" baseline="0" noProof="0" dirty="0" smtClean="0">
                <a:ln>
                  <a:noFill/>
                </a:ln>
                <a:solidFill>
                  <a:schemeClr val="accent5"/>
                </a:solidFill>
                <a:effectLst/>
                <a:uLnTx/>
                <a:uFillTx/>
                <a:latin typeface="Orly's Font 2"/>
                <a:cs typeface="Orly's Font 2"/>
              </a:rPr>
              <a:t>Reread</a:t>
            </a:r>
            <a:r>
              <a:rPr kumimoji="0" lang="en-US" sz="3200" b="0" i="0" u="none" strike="noStrike" kern="0" cap="none" spc="0" normalizeH="0" noProof="0" dirty="0" smtClean="0">
                <a:ln>
                  <a:noFill/>
                </a:ln>
                <a:solidFill>
                  <a:schemeClr val="accent5"/>
                </a:solidFill>
                <a:effectLst/>
                <a:uLnTx/>
                <a:uFillTx/>
                <a:latin typeface="Orly's Font 2"/>
                <a:cs typeface="Orly's Font 2"/>
              </a:rPr>
              <a:t> to be sure the ideas flow for the reader</a:t>
            </a:r>
            <a:endParaRPr kumimoji="0" lang="en-US" sz="3200" b="0" i="0" u="none" strike="noStrike" kern="0" cap="none" spc="0" normalizeH="0" baseline="0" noProof="0" dirty="0" smtClean="0">
              <a:ln>
                <a:noFill/>
              </a:ln>
              <a:solidFill>
                <a:schemeClr val="accent5"/>
              </a:solidFill>
              <a:effectLst/>
              <a:uLnTx/>
              <a:uFillTx/>
              <a:latin typeface="Orly's Font 2"/>
              <a:cs typeface="Orly's Font 2"/>
            </a:endParaRPr>
          </a:p>
        </p:txBody>
      </p:sp>
    </p:spTree>
    <p:extLst>
      <p:ext uri="{BB962C8B-B14F-4D97-AF65-F5344CB8AC3E}">
        <p14:creationId xmlns:p14="http://schemas.microsoft.com/office/powerpoint/2010/main" val="164554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80"/>
                                  </p:iterate>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80"/>
                                  </p:iterate>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80"/>
                                  </p:iterate>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80"/>
                                  </p:iterate>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80"/>
                                  </p:iterate>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80"/>
                                  </p:iterate>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8150" y="1790700"/>
            <a:ext cx="8267700" cy="3139321"/>
          </a:xfrm>
          <a:prstGeom prst="rect">
            <a:avLst/>
          </a:prstGeom>
          <a:solidFill>
            <a:schemeClr val="bg2">
              <a:lumMod val="20000"/>
              <a:lumOff val="80000"/>
            </a:schemeClr>
          </a:solidFill>
          <a:ln>
            <a:solidFill>
              <a:schemeClr val="bg2"/>
            </a:solidFill>
          </a:ln>
          <a:effectLst>
            <a:outerShdw blurRad="50800" dist="38100" dir="2700000" algn="tl" rotWithShape="0">
              <a:srgbClr val="000000">
                <a:alpha val="43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200" dirty="0" smtClean="0">
                <a:solidFill>
                  <a:srgbClr val="000000"/>
                </a:solidFill>
                <a:latin typeface="Orly's Font 2"/>
                <a:ea typeface="Verdana" pitchFamily="34" charset="0"/>
                <a:cs typeface="Orly's Font 2"/>
              </a:rPr>
              <a:t>In schools, students are always told that eating healthy is extremely important.  The schools teach this, yet the lunches served are unhealthy.  The Healthy, Hunger Free Kids Act of 2010 set up guidelines for healthy lunches, but studies show that many schools serve food that is high is fat, sodium, and calories.  My school does not even serve fruit or whole grain bread! Kids do not want to eat the poor tasting food, so instead they buy or bring junk food to eat.</a:t>
            </a:r>
          </a:p>
        </p:txBody>
      </p:sp>
      <p:sp>
        <p:nvSpPr>
          <p:cNvPr id="6" name="Cloud Callout 5"/>
          <p:cNvSpPr/>
          <p:nvPr/>
        </p:nvSpPr>
        <p:spPr>
          <a:xfrm>
            <a:off x="2971800" y="190500"/>
            <a:ext cx="4419600" cy="1524000"/>
          </a:xfrm>
          <a:prstGeom prst="cloudCallout">
            <a:avLst>
              <a:gd name="adj1" fmla="val 44313"/>
              <a:gd name="adj2" fmla="val 46021"/>
            </a:avLst>
          </a:prstGeom>
          <a:solidFill>
            <a:schemeClr val="accent2"/>
          </a:solidFill>
          <a:ln w="381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smtClean="0">
                <a:solidFill>
                  <a:srgbClr val="0078AE">
                    <a:lumMod val="50000"/>
                  </a:srgbClr>
                </a:solidFill>
                <a:latin typeface="Orly's Font 2"/>
                <a:ea typeface="Verdana" pitchFamily="34" charset="0"/>
                <a:cs typeface="Orly's Font 2"/>
              </a:rPr>
              <a:t>How do I find areas where my essay lacks flow?</a:t>
            </a:r>
          </a:p>
        </p:txBody>
      </p:sp>
      <p:sp>
        <p:nvSpPr>
          <p:cNvPr id="7" name="Right Arrow 6"/>
          <p:cNvSpPr/>
          <p:nvPr/>
        </p:nvSpPr>
        <p:spPr>
          <a:xfrm rot="3070196">
            <a:off x="4624478" y="1890012"/>
            <a:ext cx="514350" cy="381000"/>
          </a:xfrm>
          <a:prstGeom prst="rightArrow">
            <a:avLst/>
          </a:prstGeom>
          <a:solidFill>
            <a:schemeClr val="accent3"/>
          </a:solidFill>
          <a:ln w="19050">
            <a:solidFill>
              <a:schemeClr val="tx2"/>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sp>
      <p:sp>
        <p:nvSpPr>
          <p:cNvPr id="8" name="Right Arrow 7"/>
          <p:cNvSpPr/>
          <p:nvPr/>
        </p:nvSpPr>
        <p:spPr>
          <a:xfrm rot="3070196">
            <a:off x="5691278" y="2209800"/>
            <a:ext cx="514350" cy="381000"/>
          </a:xfrm>
          <a:prstGeom prst="rightArrow">
            <a:avLst/>
          </a:prstGeom>
          <a:solidFill>
            <a:schemeClr val="accent3"/>
          </a:solidFill>
          <a:ln w="19050">
            <a:solidFill>
              <a:schemeClr val="tx2"/>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sp>
      <p:sp>
        <p:nvSpPr>
          <p:cNvPr id="9" name="Right Arrow 8"/>
          <p:cNvSpPr/>
          <p:nvPr/>
        </p:nvSpPr>
        <p:spPr>
          <a:xfrm rot="3070196">
            <a:off x="52478" y="3520188"/>
            <a:ext cx="514350" cy="381000"/>
          </a:xfrm>
          <a:prstGeom prst="rightArrow">
            <a:avLst/>
          </a:prstGeom>
          <a:solidFill>
            <a:schemeClr val="accent3"/>
          </a:solidFill>
          <a:ln w="19050">
            <a:solidFill>
              <a:schemeClr val="tx2"/>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sp>
      <p:sp>
        <p:nvSpPr>
          <p:cNvPr id="10" name="Right Arrow 9"/>
          <p:cNvSpPr/>
          <p:nvPr/>
        </p:nvSpPr>
        <p:spPr>
          <a:xfrm rot="3070196">
            <a:off x="1119279" y="3824988"/>
            <a:ext cx="514350" cy="381000"/>
          </a:xfrm>
          <a:prstGeom prst="rightArrow">
            <a:avLst/>
          </a:prstGeom>
          <a:solidFill>
            <a:schemeClr val="accent3"/>
          </a:solidFill>
          <a:ln w="19050">
            <a:solidFill>
              <a:schemeClr val="tx2"/>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1816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a:off x="3200400" y="114300"/>
            <a:ext cx="5029200" cy="1790700"/>
          </a:xfrm>
          <a:prstGeom prst="cloudCallout">
            <a:avLst>
              <a:gd name="adj1" fmla="val -34549"/>
              <a:gd name="adj2" fmla="val 61990"/>
            </a:avLst>
          </a:prstGeom>
          <a:solidFill>
            <a:schemeClr val="accent4"/>
          </a:solidFill>
          <a:ln w="38100">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200" dirty="0" smtClean="0">
                <a:solidFill>
                  <a:srgbClr val="FFD200">
                    <a:lumMod val="50000"/>
                  </a:srgbClr>
                </a:solidFill>
                <a:latin typeface="Orly's Font 2"/>
                <a:cs typeface="Orly's Font 2"/>
              </a:rPr>
              <a:t>What are some transitions I can use to improve flow between sentences?</a:t>
            </a:r>
          </a:p>
        </p:txBody>
      </p:sp>
      <p:sp>
        <p:nvSpPr>
          <p:cNvPr id="9" name="TextBox 8"/>
          <p:cNvSpPr txBox="1"/>
          <p:nvPr/>
        </p:nvSpPr>
        <p:spPr>
          <a:xfrm>
            <a:off x="4267200" y="800100"/>
            <a:ext cx="2171700" cy="369332"/>
          </a:xfrm>
          <a:prstGeom prst="rect">
            <a:avLst/>
          </a:prstGeom>
          <a:noFill/>
        </p:spPr>
        <p:txBody>
          <a:bodyPr wrap="square" rtlCol="0">
            <a:spAutoFit/>
          </a:bodyPr>
          <a:lstStyle/>
          <a:p>
            <a:pPr algn="ctr"/>
            <a:endParaRPr lang="en-US" dirty="0" smtClean="0">
              <a:solidFill>
                <a:srgbClr val="FFD200">
                  <a:lumMod val="50000"/>
                </a:srgbClr>
              </a:solidFill>
              <a:latin typeface="Orly's Font" pitchFamily="66" charset="0"/>
              <a:ea typeface="Verdana" pitchFamily="34" charset="0"/>
              <a:cs typeface="Verdana" pitchFamily="34" charset="0"/>
            </a:endParaRPr>
          </a:p>
        </p:txBody>
      </p:sp>
      <p:sp>
        <p:nvSpPr>
          <p:cNvPr id="14" name="Rectangle 13"/>
          <p:cNvSpPr/>
          <p:nvPr/>
        </p:nvSpPr>
        <p:spPr>
          <a:xfrm>
            <a:off x="609600" y="1447800"/>
            <a:ext cx="2819400" cy="1905000"/>
          </a:xfrm>
          <a:prstGeom prst="rect">
            <a:avLst/>
          </a:prstGeom>
          <a:solidFill>
            <a:schemeClr val="bg2">
              <a:lumMod val="20000"/>
              <a:lumOff val="80000"/>
            </a:schemeClr>
          </a:solidFill>
          <a:ln w="3175">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274320" rIns="91440" bIns="45720" numCol="1" spcCol="0" rtlCol="0" fromWordArt="0" anchor="t" anchorCtr="0" forceAA="0" compatLnSpc="1">
            <a:prstTxWarp prst="textNoShape">
              <a:avLst/>
            </a:prstTxWarp>
            <a:noAutofit/>
          </a:bodyPr>
          <a:lstStyle/>
          <a:p>
            <a:r>
              <a:rPr lang="en-US" sz="2000" dirty="0" smtClean="0">
                <a:solidFill>
                  <a:srgbClr val="000000"/>
                </a:solidFill>
                <a:latin typeface="Orly's Font 2"/>
                <a:ea typeface="Verdana" pitchFamily="34" charset="0"/>
                <a:cs typeface="Orly's Font 2"/>
              </a:rPr>
              <a:t>The schools teach this, yet the lunches served are unhealthy. </a:t>
            </a:r>
            <a:endParaRPr lang="en-US" sz="2000" dirty="0" smtClean="0">
              <a:solidFill>
                <a:prstClr val="black"/>
              </a:solidFill>
              <a:latin typeface="Orly's Font 2"/>
              <a:cs typeface="Orly's Font 2"/>
            </a:endParaRPr>
          </a:p>
          <a:p>
            <a:pPr>
              <a:buFont typeface="Arial"/>
              <a:buChar char="•"/>
            </a:pPr>
            <a:endParaRPr lang="en-US" sz="3000" dirty="0" smtClean="0">
              <a:solidFill>
                <a:prstClr val="black"/>
              </a:solidFill>
              <a:latin typeface="Orly's Font 2"/>
              <a:cs typeface="Orly's Font 2"/>
            </a:endParaRPr>
          </a:p>
          <a:p>
            <a:endParaRPr lang="en-US" sz="3000" dirty="0" smtClean="0">
              <a:solidFill>
                <a:prstClr val="black"/>
              </a:solidFill>
              <a:latin typeface="Orly's Font 2"/>
              <a:cs typeface="Orly's Font 2"/>
            </a:endParaRPr>
          </a:p>
        </p:txBody>
      </p:sp>
      <p:sp>
        <p:nvSpPr>
          <p:cNvPr id="6" name="Rectangle 5"/>
          <p:cNvSpPr/>
          <p:nvPr/>
        </p:nvSpPr>
        <p:spPr>
          <a:xfrm>
            <a:off x="5410200" y="1866900"/>
            <a:ext cx="3276600" cy="3124200"/>
          </a:xfrm>
          <a:prstGeom prst="rect">
            <a:avLst/>
          </a:prstGeom>
          <a:solidFill>
            <a:schemeClr val="bg2">
              <a:lumMod val="20000"/>
              <a:lumOff val="80000"/>
            </a:schemeClr>
          </a:solidFill>
          <a:ln w="3175">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274320" rIns="91440" bIns="45720" numCol="1" spcCol="0" rtlCol="0" fromWordArt="0" anchor="t" anchorCtr="0" forceAA="0" compatLnSpc="1">
            <a:prstTxWarp prst="textNoShape">
              <a:avLst/>
            </a:prstTxWarp>
            <a:noAutofit/>
          </a:bodyPr>
          <a:lstStyle/>
          <a:p>
            <a:r>
              <a:rPr lang="en-US" sz="2000" dirty="0" smtClean="0">
                <a:solidFill>
                  <a:srgbClr val="000000"/>
                </a:solidFill>
                <a:latin typeface="Orly's Font 2"/>
                <a:ea typeface="Verdana" pitchFamily="34" charset="0"/>
                <a:cs typeface="Orly's Font 2"/>
              </a:rPr>
              <a:t>The Healthy, Hunger Free Kids Act of 2010 set up guidelines for healthy lunches, but studies show that many schools serve food that is high is fat, sodium, and calories</a:t>
            </a:r>
            <a:endParaRPr lang="en-US" sz="2000" dirty="0" smtClean="0">
              <a:solidFill>
                <a:prstClr val="black"/>
              </a:solidFill>
              <a:latin typeface="Orly's Font 2"/>
              <a:cs typeface="Orly's Font 2"/>
            </a:endParaRPr>
          </a:p>
          <a:p>
            <a:pPr>
              <a:buFont typeface="Arial"/>
              <a:buChar char="•"/>
            </a:pPr>
            <a:endParaRPr lang="en-US" sz="3000" dirty="0" smtClean="0">
              <a:solidFill>
                <a:prstClr val="black"/>
              </a:solidFill>
              <a:latin typeface="Orly's Font 2"/>
              <a:cs typeface="Orly's Font 2"/>
            </a:endParaRPr>
          </a:p>
          <a:p>
            <a:endParaRPr lang="en-US" sz="3000" dirty="0" smtClean="0">
              <a:solidFill>
                <a:prstClr val="black"/>
              </a:solidFill>
              <a:latin typeface="Orly's Font 2"/>
              <a:cs typeface="Orly's Font 2"/>
            </a:endParaRPr>
          </a:p>
        </p:txBody>
      </p:sp>
      <p:sp>
        <p:nvSpPr>
          <p:cNvPr id="7" name="Left-Right Arrow 6"/>
          <p:cNvSpPr/>
          <p:nvPr/>
        </p:nvSpPr>
        <p:spPr>
          <a:xfrm>
            <a:off x="4000500" y="2247900"/>
            <a:ext cx="1142999" cy="780112"/>
          </a:xfrm>
          <a:prstGeom prst="leftRightArrow">
            <a:avLst/>
          </a:prstGeom>
          <a:solidFill>
            <a:schemeClr val="accent1"/>
          </a:solidFill>
          <a:ln w="38100">
            <a:solidFill>
              <a:schemeClr val="accent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514600" y="3543300"/>
            <a:ext cx="2743200" cy="1371600"/>
          </a:xfrm>
          <a:prstGeom prst="rect">
            <a:avLst/>
          </a:prstGeom>
          <a:solidFill>
            <a:schemeClr val="bg2">
              <a:lumMod val="20000"/>
              <a:lumOff val="80000"/>
            </a:schemeClr>
          </a:solidFill>
          <a:ln w="3175">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274320" rIns="91440" bIns="45720" numCol="1" spcCol="0" rtlCol="0" fromWordArt="0" anchor="t" anchorCtr="0" forceAA="0" compatLnSpc="1">
            <a:prstTxWarp prst="textNoShape">
              <a:avLst/>
            </a:prstTxWarp>
            <a:noAutofit/>
          </a:bodyPr>
          <a:lstStyle/>
          <a:p>
            <a:pPr>
              <a:buFont typeface="Arial"/>
              <a:buChar char="•"/>
            </a:pPr>
            <a:r>
              <a:rPr lang="en-US" sz="2000" dirty="0" smtClean="0">
                <a:solidFill>
                  <a:srgbClr val="000000"/>
                </a:solidFill>
                <a:latin typeface="Orly's Font 2"/>
                <a:ea typeface="Verdana" pitchFamily="34" charset="0"/>
                <a:cs typeface="Orly's Font 2"/>
              </a:rPr>
              <a:t>Another point, </a:t>
            </a:r>
          </a:p>
          <a:p>
            <a:pPr>
              <a:buFont typeface="Arial"/>
              <a:buChar char="•"/>
            </a:pPr>
            <a:r>
              <a:rPr lang="en-US" sz="2000" dirty="0" smtClean="0">
                <a:solidFill>
                  <a:srgbClr val="000000"/>
                </a:solidFill>
                <a:latin typeface="Orly's Font 2"/>
                <a:ea typeface="Verdana" pitchFamily="34" charset="0"/>
                <a:cs typeface="Orly's Font 2"/>
              </a:rPr>
              <a:t>Next,</a:t>
            </a:r>
          </a:p>
          <a:p>
            <a:pPr>
              <a:buFont typeface="Arial"/>
              <a:buChar char="•"/>
            </a:pPr>
            <a:r>
              <a:rPr lang="en-US" sz="2000" dirty="0" smtClean="0">
                <a:solidFill>
                  <a:srgbClr val="000000"/>
                </a:solidFill>
                <a:latin typeface="Orly's Font 2"/>
                <a:ea typeface="Verdana" pitchFamily="34" charset="0"/>
                <a:cs typeface="Orly's Font 2"/>
              </a:rPr>
              <a:t>Additionally,</a:t>
            </a:r>
            <a:endParaRPr lang="en-US" sz="2000" dirty="0" smtClean="0">
              <a:solidFill>
                <a:prstClr val="black"/>
              </a:solidFill>
              <a:latin typeface="Orly's Font 2"/>
              <a:cs typeface="Orly's Font 2"/>
            </a:endParaRPr>
          </a:p>
          <a:p>
            <a:pPr>
              <a:buFont typeface="Arial"/>
              <a:buChar char="•"/>
            </a:pPr>
            <a:endParaRPr lang="en-US" sz="3000" dirty="0" smtClean="0">
              <a:solidFill>
                <a:prstClr val="black"/>
              </a:solidFill>
              <a:latin typeface="Orly's Font 2"/>
              <a:cs typeface="Orly's Font 2"/>
            </a:endParaRPr>
          </a:p>
          <a:p>
            <a:endParaRPr lang="en-US" sz="3000" dirty="0" smtClean="0">
              <a:solidFill>
                <a:prstClr val="black"/>
              </a:solidFill>
              <a:latin typeface="Orly's Font 2"/>
              <a:cs typeface="Orly's Font 2"/>
            </a:endParaRPr>
          </a:p>
        </p:txBody>
      </p:sp>
      <p:sp>
        <p:nvSpPr>
          <p:cNvPr id="12" name="Rectangle 11"/>
          <p:cNvSpPr/>
          <p:nvPr/>
        </p:nvSpPr>
        <p:spPr>
          <a:xfrm>
            <a:off x="2590800" y="4381500"/>
            <a:ext cx="2209800" cy="3810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smtClean="0">
              <a:solidFill>
                <a:prstClr val="black"/>
              </a:solidFill>
            </a:endParaRPr>
          </a:p>
        </p:txBody>
      </p:sp>
      <p:sp>
        <p:nvSpPr>
          <p:cNvPr id="13" name="Right Arrow 12"/>
          <p:cNvSpPr/>
          <p:nvPr/>
        </p:nvSpPr>
        <p:spPr>
          <a:xfrm rot="18701237">
            <a:off x="3373153" y="3100521"/>
            <a:ext cx="2548012" cy="381000"/>
          </a:xfrm>
          <a:prstGeom prst="rightArrow">
            <a:avLst>
              <a:gd name="adj1" fmla="val 50000"/>
              <a:gd name="adj2" fmla="val 86288"/>
            </a:avLst>
          </a:prstGeom>
          <a:solidFill>
            <a:schemeClr val="accent3"/>
          </a:solidFill>
          <a:ln w="19050">
            <a:solidFill>
              <a:schemeClr val="tx2"/>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703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lt">
                                    <p:tmAbs val="80"/>
                                  </p:iterate>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6" grpId="0" animBg="1"/>
      <p:bldP spid="8"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8150" y="1485900"/>
            <a:ext cx="8267700" cy="3477875"/>
          </a:xfrm>
          <a:prstGeom prst="rect">
            <a:avLst/>
          </a:prstGeom>
          <a:solidFill>
            <a:schemeClr val="bg2">
              <a:lumMod val="20000"/>
              <a:lumOff val="80000"/>
            </a:schemeClr>
          </a:solidFill>
          <a:ln>
            <a:solidFill>
              <a:schemeClr val="bg2"/>
            </a:solidFill>
          </a:ln>
          <a:effectLst>
            <a:outerShdw blurRad="50800" dist="38100" dir="2700000" algn="tl" rotWithShape="0">
              <a:srgbClr val="000000">
                <a:alpha val="43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200" dirty="0" smtClean="0">
                <a:solidFill>
                  <a:srgbClr val="000000"/>
                </a:solidFill>
                <a:latin typeface="Orly's Font 2"/>
                <a:ea typeface="Verdana" pitchFamily="34" charset="0"/>
                <a:cs typeface="Orly's Font 2"/>
              </a:rPr>
              <a:t>In schools, students are always told that eating healthy is extremely important.  The schools teach this, yet the lunches served are unhealthy.  </a:t>
            </a:r>
            <a:r>
              <a:rPr lang="en-US" sz="2200" dirty="0" smtClean="0">
                <a:solidFill>
                  <a:schemeClr val="accent3"/>
                </a:solidFill>
                <a:latin typeface="Orly's Font 2"/>
                <a:ea typeface="Verdana" pitchFamily="34" charset="0"/>
                <a:cs typeface="Orly's Font 2"/>
              </a:rPr>
              <a:t>Additionally, </a:t>
            </a:r>
            <a:r>
              <a:rPr lang="en-US" sz="2200" dirty="0" smtClean="0">
                <a:solidFill>
                  <a:srgbClr val="000000"/>
                </a:solidFill>
                <a:latin typeface="Orly's Font 2"/>
                <a:ea typeface="Verdana" pitchFamily="34" charset="0"/>
                <a:cs typeface="Orly's Font 2"/>
              </a:rPr>
              <a:t>the Healthy, Hunger Free Kids Act of 2010 set up guidelines for healthy lunches, but studies show that many schools serve food that is high is fat, sodium, and calories.  My school does not even serve fruit or whole grain bread! Kids do not want to eat the poor tasting food, so instead they buy or bring junk food to eat.</a:t>
            </a:r>
          </a:p>
        </p:txBody>
      </p:sp>
      <p:sp>
        <p:nvSpPr>
          <p:cNvPr id="9" name="TextBox 8"/>
          <p:cNvSpPr txBox="1"/>
          <p:nvPr/>
        </p:nvSpPr>
        <p:spPr>
          <a:xfrm>
            <a:off x="438150" y="1485900"/>
            <a:ext cx="8267700" cy="3477875"/>
          </a:xfrm>
          <a:prstGeom prst="rect">
            <a:avLst/>
          </a:prstGeom>
          <a:solidFill>
            <a:schemeClr val="bg2">
              <a:lumMod val="20000"/>
              <a:lumOff val="80000"/>
            </a:schemeClr>
          </a:solidFill>
          <a:ln>
            <a:solidFill>
              <a:schemeClr val="bg2"/>
            </a:solidFill>
          </a:ln>
          <a:effectLst>
            <a:outerShdw blurRad="50800" dist="38100" dir="2700000" algn="tl" rotWithShape="0">
              <a:srgbClr val="000000">
                <a:alpha val="43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200" dirty="0" smtClean="0">
                <a:solidFill>
                  <a:srgbClr val="000000"/>
                </a:solidFill>
                <a:latin typeface="Orly's Font 2"/>
                <a:ea typeface="Verdana" pitchFamily="34" charset="0"/>
                <a:cs typeface="Orly's Font 2"/>
              </a:rPr>
              <a:t>In schools, students are always told that eating healthy is extremely important.  </a:t>
            </a:r>
            <a:r>
              <a:rPr lang="en-US" sz="2200" dirty="0" smtClean="0">
                <a:solidFill>
                  <a:srgbClr val="E86D1F"/>
                </a:solidFill>
                <a:latin typeface="Orly's Font 2"/>
                <a:ea typeface="Verdana" pitchFamily="34" charset="0"/>
                <a:cs typeface="Orly's Font 2"/>
              </a:rPr>
              <a:t>Ironically, </a:t>
            </a:r>
            <a:r>
              <a:rPr lang="en-US" sz="2200" dirty="0" smtClean="0">
                <a:solidFill>
                  <a:srgbClr val="000000"/>
                </a:solidFill>
                <a:latin typeface="Orly's Font 2"/>
                <a:ea typeface="Verdana" pitchFamily="34" charset="0"/>
                <a:cs typeface="Orly's Font 2"/>
              </a:rPr>
              <a:t>the schools teach this, yet the lunches served are unhealthy.  </a:t>
            </a:r>
            <a:r>
              <a:rPr lang="en-US" sz="2200" dirty="0" smtClean="0">
                <a:solidFill>
                  <a:schemeClr val="accent3"/>
                </a:solidFill>
                <a:latin typeface="Orly's Font 2"/>
                <a:ea typeface="Verdana" pitchFamily="34" charset="0"/>
                <a:cs typeface="Orly's Font 2"/>
              </a:rPr>
              <a:t>Additionally, </a:t>
            </a:r>
            <a:r>
              <a:rPr lang="en-US" sz="2200" dirty="0" smtClean="0">
                <a:solidFill>
                  <a:srgbClr val="000000"/>
                </a:solidFill>
                <a:latin typeface="Orly's Font 2"/>
                <a:ea typeface="Verdana" pitchFamily="34" charset="0"/>
                <a:cs typeface="Orly's Font 2"/>
              </a:rPr>
              <a:t>the Healthy, Hunger Free Kids Act of 2010 set up guidelines for healthy lunches, but studies show that many schools serve food that is high is fat, sodium, and calories.  </a:t>
            </a:r>
            <a:r>
              <a:rPr lang="en-US" sz="2200" dirty="0" smtClean="0">
                <a:solidFill>
                  <a:srgbClr val="E86D1F"/>
                </a:solidFill>
                <a:latin typeface="Orly's Font 2"/>
                <a:ea typeface="Verdana" pitchFamily="34" charset="0"/>
                <a:cs typeface="Orly's Font 2"/>
              </a:rPr>
              <a:t>In fact, </a:t>
            </a:r>
            <a:r>
              <a:rPr lang="en-US" sz="2200" dirty="0" smtClean="0">
                <a:solidFill>
                  <a:srgbClr val="000000"/>
                </a:solidFill>
                <a:latin typeface="Orly's Font 2"/>
                <a:ea typeface="Verdana" pitchFamily="34" charset="0"/>
                <a:cs typeface="Orly's Font 2"/>
              </a:rPr>
              <a:t>my school does not even serve fruit or whole grain bread! </a:t>
            </a:r>
            <a:r>
              <a:rPr lang="en-US" sz="2200" dirty="0" smtClean="0">
                <a:solidFill>
                  <a:srgbClr val="E86D1F"/>
                </a:solidFill>
                <a:latin typeface="Orly's Font 2"/>
                <a:ea typeface="Verdana" pitchFamily="34" charset="0"/>
                <a:cs typeface="Orly's Font 2"/>
              </a:rPr>
              <a:t>As a result, </a:t>
            </a:r>
            <a:r>
              <a:rPr lang="en-US" sz="2200" dirty="0" smtClean="0">
                <a:solidFill>
                  <a:srgbClr val="000000"/>
                </a:solidFill>
                <a:latin typeface="Orly's Font 2"/>
                <a:ea typeface="Verdana" pitchFamily="34" charset="0"/>
                <a:cs typeface="Orly's Font 2"/>
              </a:rPr>
              <a:t>kids do not want to eat the poor tasting food, so instead they buy or bring junk food to eat.</a:t>
            </a:r>
          </a:p>
        </p:txBody>
      </p:sp>
      <p:sp>
        <p:nvSpPr>
          <p:cNvPr id="4" name="Cloud Callout 3"/>
          <p:cNvSpPr/>
          <p:nvPr/>
        </p:nvSpPr>
        <p:spPr>
          <a:xfrm>
            <a:off x="4267200" y="0"/>
            <a:ext cx="3962400" cy="1752600"/>
          </a:xfrm>
          <a:prstGeom prst="cloudCallout">
            <a:avLst>
              <a:gd name="adj1" fmla="val -56641"/>
              <a:gd name="adj2" fmla="val 45934"/>
            </a:avLst>
          </a:prstGeom>
          <a:solidFill>
            <a:schemeClr val="accent4"/>
          </a:solidFill>
          <a:ln w="38100">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smtClean="0">
                <a:solidFill>
                  <a:srgbClr val="FFD200">
                    <a:lumMod val="50000"/>
                  </a:srgbClr>
                </a:solidFill>
                <a:latin typeface="Orly's Font 2"/>
                <a:cs typeface="Orly's Font 2"/>
              </a:rPr>
              <a:t>How do I revise my essay to include better transitions?</a:t>
            </a:r>
          </a:p>
        </p:txBody>
      </p:sp>
    </p:spTree>
    <p:extLst>
      <p:ext uri="{BB962C8B-B14F-4D97-AF65-F5344CB8AC3E}">
        <p14:creationId xmlns:p14="http://schemas.microsoft.com/office/powerpoint/2010/main" val="181816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80"/>
                                  </p:iterate>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iterate type="lt">
                                    <p:tmPct val="0"/>
                                  </p:iterate>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952500"/>
            <a:ext cx="4876800" cy="4038600"/>
          </a:xfrm>
          <a:prstGeom prst="rect">
            <a:avLst/>
          </a:prstGeom>
          <a:solidFill>
            <a:schemeClr val="accent4">
              <a:lumMod val="40000"/>
              <a:lumOff val="60000"/>
            </a:schemeClr>
          </a:solidFill>
          <a:ln w="6350">
            <a:solidFill>
              <a:schemeClr val="accent4">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274320" rIns="91440" bIns="45720" numCol="1" spcCol="0" rtlCol="0" fromWordArt="0" anchor="t" anchorCtr="0" forceAA="0" compatLnSpc="1">
            <a:prstTxWarp prst="textNoShape">
              <a:avLst/>
            </a:prstTxWarp>
            <a:noAutofit/>
          </a:bodyPr>
          <a:lstStyle/>
          <a:p>
            <a:r>
              <a:rPr lang="en-US" sz="2400" u="sng" dirty="0" smtClean="0">
                <a:solidFill>
                  <a:prstClr val="black"/>
                </a:solidFill>
                <a:latin typeface="Orly's Font 2"/>
                <a:cs typeface="Orly's Font 2"/>
              </a:rPr>
              <a:t>Common Transitions</a:t>
            </a:r>
          </a:p>
          <a:p>
            <a:pPr lvl="1"/>
            <a:r>
              <a:rPr lang="en-US" sz="2200" b="1" dirty="0" smtClean="0">
                <a:solidFill>
                  <a:schemeClr val="tx1"/>
                </a:solidFill>
                <a:latin typeface="Orly's Font 2"/>
                <a:cs typeface="Orly's Font 2"/>
              </a:rPr>
              <a:t>• Additionally,</a:t>
            </a:r>
            <a:endParaRPr lang="en-US" sz="2200" dirty="0" smtClean="0">
              <a:solidFill>
                <a:schemeClr val="tx1"/>
              </a:solidFill>
              <a:latin typeface="Orly's Font 2"/>
              <a:cs typeface="Orly's Font 2"/>
            </a:endParaRPr>
          </a:p>
          <a:p>
            <a:pPr lvl="1"/>
            <a:r>
              <a:rPr lang="en-US" sz="2200" b="1" dirty="0" smtClean="0">
                <a:solidFill>
                  <a:schemeClr val="tx1"/>
                </a:solidFill>
                <a:latin typeface="Orly's Font 2"/>
                <a:cs typeface="Orly's Font 2"/>
              </a:rPr>
              <a:t>• Another example is,</a:t>
            </a:r>
            <a:endParaRPr lang="en-US" sz="2200" dirty="0" smtClean="0">
              <a:solidFill>
                <a:schemeClr val="tx1"/>
              </a:solidFill>
              <a:latin typeface="Orly's Font 2"/>
              <a:cs typeface="Orly's Font 2"/>
            </a:endParaRPr>
          </a:p>
          <a:p>
            <a:pPr lvl="1"/>
            <a:r>
              <a:rPr lang="en-US" sz="2200" b="1" dirty="0" smtClean="0">
                <a:solidFill>
                  <a:schemeClr val="tx1"/>
                </a:solidFill>
                <a:latin typeface="Orly's Font 2"/>
                <a:cs typeface="Orly's Font 2"/>
              </a:rPr>
              <a:t>• For example,</a:t>
            </a:r>
            <a:endParaRPr lang="en-US" sz="2200" dirty="0" smtClean="0">
              <a:solidFill>
                <a:schemeClr val="tx1"/>
              </a:solidFill>
              <a:latin typeface="Orly's Font 2"/>
              <a:cs typeface="Orly's Font 2"/>
            </a:endParaRPr>
          </a:p>
          <a:p>
            <a:pPr lvl="1"/>
            <a:r>
              <a:rPr lang="en-US" sz="2200" b="1" dirty="0" smtClean="0">
                <a:solidFill>
                  <a:schemeClr val="tx1"/>
                </a:solidFill>
                <a:latin typeface="Orly's Font 2"/>
                <a:cs typeface="Orly's Font 2"/>
              </a:rPr>
              <a:t>• Furthermore,</a:t>
            </a:r>
            <a:endParaRPr lang="en-US" sz="2200" dirty="0" smtClean="0">
              <a:solidFill>
                <a:schemeClr val="tx1"/>
              </a:solidFill>
              <a:latin typeface="Orly's Font 2"/>
              <a:cs typeface="Orly's Font 2"/>
            </a:endParaRPr>
          </a:p>
          <a:p>
            <a:pPr lvl="1"/>
            <a:r>
              <a:rPr lang="en-US" sz="2200" b="1" dirty="0" smtClean="0">
                <a:solidFill>
                  <a:schemeClr val="tx1"/>
                </a:solidFill>
                <a:latin typeface="Orly's Font 2"/>
                <a:cs typeface="Orly's Font 2"/>
              </a:rPr>
              <a:t>• In contrast,</a:t>
            </a:r>
            <a:endParaRPr lang="en-US" sz="2200" dirty="0" smtClean="0">
              <a:solidFill>
                <a:schemeClr val="tx1"/>
              </a:solidFill>
              <a:latin typeface="Orly's Font 2"/>
              <a:cs typeface="Orly's Font 2"/>
            </a:endParaRPr>
          </a:p>
          <a:p>
            <a:pPr lvl="1"/>
            <a:r>
              <a:rPr lang="en-US" sz="2200" b="1" dirty="0" smtClean="0">
                <a:solidFill>
                  <a:schemeClr val="tx1"/>
                </a:solidFill>
                <a:latin typeface="Orly's Font 2"/>
                <a:cs typeface="Orly's Font 2"/>
              </a:rPr>
              <a:t>• In fact,</a:t>
            </a:r>
            <a:endParaRPr lang="en-US" sz="2200" dirty="0" smtClean="0">
              <a:solidFill>
                <a:schemeClr val="tx1"/>
              </a:solidFill>
              <a:latin typeface="Orly's Font 2"/>
              <a:cs typeface="Orly's Font 2"/>
            </a:endParaRPr>
          </a:p>
          <a:p>
            <a:pPr lvl="1"/>
            <a:r>
              <a:rPr lang="en-US" sz="2200" b="1" dirty="0" smtClean="0">
                <a:solidFill>
                  <a:schemeClr val="tx1"/>
                </a:solidFill>
                <a:latin typeface="Orly's Font 2"/>
                <a:cs typeface="Orly's Font 2"/>
              </a:rPr>
              <a:t>• Lastly,</a:t>
            </a:r>
            <a:endParaRPr lang="en-US" sz="2200" dirty="0" smtClean="0">
              <a:solidFill>
                <a:schemeClr val="tx1"/>
              </a:solidFill>
              <a:latin typeface="Orly's Font 2"/>
              <a:cs typeface="Orly's Font 2"/>
            </a:endParaRPr>
          </a:p>
          <a:p>
            <a:pPr lvl="1"/>
            <a:r>
              <a:rPr lang="en-US" sz="2200" b="1" dirty="0" smtClean="0">
                <a:solidFill>
                  <a:schemeClr val="tx1"/>
                </a:solidFill>
                <a:latin typeface="Orly's Font 2"/>
                <a:cs typeface="Orly's Font 2"/>
              </a:rPr>
              <a:t>• Moreover,</a:t>
            </a:r>
            <a:endParaRPr lang="en-US" sz="2200" dirty="0" smtClean="0">
              <a:solidFill>
                <a:schemeClr val="tx1"/>
              </a:solidFill>
              <a:latin typeface="Orly's Font 2"/>
              <a:cs typeface="Orly's Font 2"/>
            </a:endParaRPr>
          </a:p>
          <a:p>
            <a:pPr lvl="1"/>
            <a:r>
              <a:rPr lang="en-US" sz="2200" b="1" dirty="0" smtClean="0">
                <a:solidFill>
                  <a:schemeClr val="tx1"/>
                </a:solidFill>
                <a:latin typeface="Orly's Font 2"/>
                <a:cs typeface="Orly's Font 2"/>
              </a:rPr>
              <a:t>• Next,</a:t>
            </a:r>
            <a:endParaRPr lang="en-US" sz="2200" dirty="0" smtClean="0">
              <a:solidFill>
                <a:schemeClr val="tx1"/>
              </a:solidFill>
              <a:latin typeface="Orly's Font 2"/>
              <a:cs typeface="Orly's Font 2"/>
            </a:endParaRPr>
          </a:p>
          <a:p>
            <a:pPr lvl="1"/>
            <a:r>
              <a:rPr lang="en-US" sz="2200" b="1" dirty="0" smtClean="0">
                <a:solidFill>
                  <a:schemeClr val="tx1"/>
                </a:solidFill>
                <a:latin typeface="Orly's Font 2"/>
                <a:cs typeface="Orly's Font 2"/>
              </a:rPr>
              <a:t>• Similarly,</a:t>
            </a:r>
            <a:endParaRPr lang="en-US" sz="2200" dirty="0" smtClean="0">
              <a:solidFill>
                <a:schemeClr val="tx1"/>
              </a:solidFill>
              <a:latin typeface="Orly's Font 2"/>
              <a:cs typeface="Orly's Font 2"/>
            </a:endParaRPr>
          </a:p>
          <a:p>
            <a:endParaRPr lang="en-US" sz="2400" b="1" u="sng" dirty="0" smtClean="0">
              <a:solidFill>
                <a:prstClr val="black"/>
              </a:solidFill>
              <a:latin typeface="Orly's Font 2"/>
              <a:cs typeface="Orly's Font 2"/>
            </a:endParaRPr>
          </a:p>
          <a:p>
            <a:endParaRPr lang="en-US" sz="2400" b="1" u="sng" dirty="0" smtClean="0">
              <a:solidFill>
                <a:prstClr val="black"/>
              </a:solidFill>
              <a:latin typeface="Orly's Font 2"/>
              <a:cs typeface="Orly's Font 2"/>
            </a:endParaRPr>
          </a:p>
        </p:txBody>
      </p:sp>
    </p:spTree>
    <p:extLst>
      <p:ext uri="{BB962C8B-B14F-4D97-AF65-F5344CB8AC3E}">
        <p14:creationId xmlns:p14="http://schemas.microsoft.com/office/powerpoint/2010/main" val="181816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iterate type="lt">
                                    <p:tmAbs val="80"/>
                                  </p:iterate>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iterate type="lt">
                                    <p:tmAbs val="80"/>
                                  </p:iterate>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iterate type="lt">
                                    <p:tmAbs val="80"/>
                                  </p:iterate>
                                  <p:childTnLst>
                                    <p:set>
                                      <p:cBhvr>
                                        <p:cTn id="1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iterate type="lt">
                                    <p:tmAbs val="80"/>
                                  </p:iterate>
                                  <p:childTnLst>
                                    <p:set>
                                      <p:cBhvr>
                                        <p:cTn id="2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iterate type="lt">
                                    <p:tmAbs val="80"/>
                                  </p:iterate>
                                  <p:childTnLst>
                                    <p:set>
                                      <p:cBhvr>
                                        <p:cTn id="2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iterate type="lt">
                                    <p:tmAbs val="80"/>
                                  </p:iterate>
                                  <p:childTnLst>
                                    <p:set>
                                      <p:cBhvr>
                                        <p:cTn id="3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iterate type="lt">
                                    <p:tmAbs val="80"/>
                                  </p:iterate>
                                  <p:childTnLst>
                                    <p:set>
                                      <p:cBhvr>
                                        <p:cTn id="35"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iterate type="lt">
                                    <p:tmAbs val="80"/>
                                  </p:iterate>
                                  <p:childTnLst>
                                    <p:set>
                                      <p:cBhvr>
                                        <p:cTn id="39"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iterate type="lt">
                                    <p:tmAbs val="80"/>
                                  </p:iterate>
                                  <p:childTnLst>
                                    <p:set>
                                      <p:cBhvr>
                                        <p:cTn id="43"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iterate type="lt">
                                    <p:tmAbs val="80"/>
                                  </p:iterate>
                                  <p:childTnLst>
                                    <p:set>
                                      <p:cBhvr>
                                        <p:cTn id="47"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iterate type="lt">
                                    <p:tmAbs val="80"/>
                                  </p:iterate>
                                  <p:childTnLst>
                                    <p:set>
                                      <p:cBhvr>
                                        <p:cTn id="51"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Learn Zillion">
      <a:dk1>
        <a:sysClr val="windowText" lastClr="000000"/>
      </a:dk1>
      <a:lt1>
        <a:sysClr val="window" lastClr="FFFFFF"/>
      </a:lt1>
      <a:dk2>
        <a:srgbClr val="7F7F7F"/>
      </a:dk2>
      <a:lt2>
        <a:srgbClr val="BFBFBF"/>
      </a:lt2>
      <a:accent1>
        <a:srgbClr val="0078AE"/>
      </a:accent1>
      <a:accent2>
        <a:srgbClr val="00BCE4"/>
      </a:accent2>
      <a:accent3>
        <a:srgbClr val="E86D1F"/>
      </a:accent3>
      <a:accent4>
        <a:srgbClr val="FFD200"/>
      </a:accent4>
      <a:accent5>
        <a:srgbClr val="5E9732"/>
      </a:accent5>
      <a:accent6>
        <a:srgbClr val="8DC63F"/>
      </a:accent6>
      <a:hlink>
        <a:srgbClr val="000000"/>
      </a:hlink>
      <a:folHlink>
        <a:srgbClr val="000000"/>
      </a:folHlink>
    </a:clrScheme>
    <a:fontScheme name="Learn Zillion">
      <a:majorFont>
        <a:latin typeface="Verdana"/>
        <a:ea typeface=""/>
        <a:cs typeface=""/>
      </a:majorFont>
      <a:minorFont>
        <a:latin typeface="Verdana"/>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3810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dirty="0" smtClean="0">
            <a:latin typeface="Orly's Font" pitchFamily="66" charset="0"/>
            <a:ea typeface="Verdana" pitchFamily="34" charset="0"/>
            <a:cs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8008</TotalTime>
  <Words>1831</Words>
  <Application>Microsoft Office PowerPoint</Application>
  <PresentationFormat>On-screen Show (16:10)</PresentationFormat>
  <Paragraphs>87</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Wingdings</vt:lpstr>
      <vt:lpstr>Orly's Font</vt:lpstr>
      <vt:lpstr>Orly's Font 2</vt:lpstr>
      <vt:lpstr>Verdana</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TM2-1</dc:creator>
  <cp:lastModifiedBy>admin</cp:lastModifiedBy>
  <cp:revision>292</cp:revision>
  <dcterms:created xsi:type="dcterms:W3CDTF">2012-08-23T16:31:15Z</dcterms:created>
  <dcterms:modified xsi:type="dcterms:W3CDTF">2015-01-11T23:06:02Z</dcterms:modified>
</cp:coreProperties>
</file>