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347" r:id="rId2"/>
    <p:sldId id="338" r:id="rId3"/>
    <p:sldId id="353" r:id="rId4"/>
    <p:sldId id="349" r:id="rId5"/>
    <p:sldId id="281" r:id="rId6"/>
    <p:sldId id="326" r:id="rId7"/>
    <p:sldId id="329" r:id="rId8"/>
    <p:sldId id="295" r:id="rId9"/>
    <p:sldId id="296" r:id="rId10"/>
    <p:sldId id="297" r:id="rId11"/>
    <p:sldId id="350" r:id="rId12"/>
    <p:sldId id="332" r:id="rId13"/>
    <p:sldId id="336" r:id="rId14"/>
    <p:sldId id="351" r:id="rId15"/>
    <p:sldId id="352" r:id="rId16"/>
    <p:sldId id="341" r:id="rId17"/>
    <p:sldId id="354" r:id="rId18"/>
    <p:sldId id="348" r:id="rId19"/>
    <p:sldId id="289" r:id="rId20"/>
    <p:sldId id="303" r:id="rId21"/>
    <p:sldId id="343" r:id="rId22"/>
    <p:sldId id="344" r:id="rId23"/>
    <p:sldId id="345" r:id="rId24"/>
    <p:sldId id="355" r:id="rId25"/>
    <p:sldId id="356" r:id="rId26"/>
    <p:sldId id="358" r:id="rId27"/>
    <p:sldId id="315" r:id="rId28"/>
    <p:sldId id="359" r:id="rId29"/>
    <p:sldId id="360" r:id="rId30"/>
    <p:sldId id="361" r:id="rId31"/>
    <p:sldId id="346" r:id="rId32"/>
  </p:sldIdLst>
  <p:sldSz cx="9144000" cy="6858000" type="screen4x3"/>
  <p:notesSz cx="6858000" cy="9144000"/>
  <p:custDataLst>
    <p:tags r:id="rId34"/>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CC"/>
    <a:srgbClr val="CCFFCC"/>
    <a:srgbClr val="CCCCFF"/>
    <a:srgbClr val="FFCC99"/>
    <a:srgbClr val="FFFFCC"/>
    <a:srgbClr val="CC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86535" autoAdjust="0"/>
  </p:normalViewPr>
  <p:slideViewPr>
    <p:cSldViewPr>
      <p:cViewPr varScale="1">
        <p:scale>
          <a:sx n="74" d="100"/>
          <a:sy n="74" d="100"/>
        </p:scale>
        <p:origin x="12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89FE74E-9D50-4386-95E8-5915BEDFDE32}" type="slidenum">
              <a:rPr lang="en-US"/>
              <a:pPr>
                <a:defRPr/>
              </a:pPr>
              <a:t>‹#›</a:t>
            </a:fld>
            <a:endParaRPr lang="en-US"/>
          </a:p>
        </p:txBody>
      </p:sp>
    </p:spTree>
    <p:extLst>
      <p:ext uri="{BB962C8B-B14F-4D97-AF65-F5344CB8AC3E}">
        <p14:creationId xmlns:p14="http://schemas.microsoft.com/office/powerpoint/2010/main" val="3005827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algn="ctr">
              <a:lnSpc>
                <a:spcPct val="80000"/>
              </a:lnSpc>
              <a:spcAft>
                <a:spcPts val="1800"/>
              </a:spcAft>
            </a:pPr>
            <a:r>
              <a:rPr lang="en-US" smtClean="0">
                <a:latin typeface="Calibri" pitchFamily="34" charset="0"/>
                <a:ea typeface="Calibri" pitchFamily="34" charset="0"/>
                <a:cs typeface="Calibri" pitchFamily="34" charset="0"/>
              </a:rPr>
              <a:t>Both nations used mercantilism to expand their colonial claims in order to increase their wealth</a:t>
            </a:r>
          </a:p>
        </p:txBody>
      </p:sp>
      <p:sp>
        <p:nvSpPr>
          <p:cNvPr id="35844" name="Slide Number Placeholder 3"/>
          <p:cNvSpPr>
            <a:spLocks noGrp="1"/>
          </p:cNvSpPr>
          <p:nvPr>
            <p:ph type="sldNum" sz="quarter" idx="5"/>
          </p:nvPr>
        </p:nvSpPr>
        <p:spPr>
          <a:noFill/>
        </p:spPr>
        <p:txBody>
          <a:bodyPr/>
          <a:lstStyle/>
          <a:p>
            <a:fld id="{D40CF450-592B-4F9E-80C0-47555AC1231F}" type="slidenum">
              <a:rPr lang="en-US" smtClean="0"/>
              <a:pPr/>
              <a:t>4</a:t>
            </a:fld>
            <a:endParaRPr lang="en-US" smtClean="0"/>
          </a:p>
        </p:txBody>
      </p:sp>
    </p:spTree>
    <p:extLst>
      <p:ext uri="{BB962C8B-B14F-4D97-AF65-F5344CB8AC3E}">
        <p14:creationId xmlns:p14="http://schemas.microsoft.com/office/powerpoint/2010/main" val="3674108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91A41DA-B7D9-4A9B-B7E6-45D430DA2D83}" type="slidenum">
              <a:rPr lang="en-US" smtClean="0"/>
              <a:pPr/>
              <a:t>19</a:t>
            </a:fld>
            <a:endParaRPr lang="en-US" smtClean="0"/>
          </a:p>
        </p:txBody>
      </p:sp>
      <p:sp>
        <p:nvSpPr>
          <p:cNvPr id="45059" name="Rectangle 2"/>
          <p:cNvSpPr>
            <a:spLocks noGrp="1" noRot="1" noChangeAspect="1" noChangeArrowheads="1" noTextEdit="1"/>
          </p:cNvSpPr>
          <p:nvPr>
            <p:ph type="sldImg"/>
          </p:nvPr>
        </p:nvSpPr>
        <p:spPr>
          <a:xfrm>
            <a:off x="1150938" y="692150"/>
            <a:ext cx="4556125" cy="3416300"/>
          </a:xfrm>
          <a:ln/>
        </p:spPr>
      </p:sp>
      <p:sp>
        <p:nvSpPr>
          <p:cNvPr id="4506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1715052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2E527CD-CC2F-4A32-9811-938A455498E5}" type="slidenum">
              <a:rPr lang="en-US" smtClean="0"/>
              <a:pPr/>
              <a:t>23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5897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noFill/>
        </p:spPr>
        <p:txBody>
          <a:bodyPr/>
          <a:lstStyle/>
          <a:p>
            <a:fld id="{5A0E767C-C2BF-4319-9F4F-8150E6B3C984}" type="slidenum">
              <a:rPr lang="en-US" smtClean="0"/>
              <a:pPr/>
              <a:t>5</a:t>
            </a:fld>
            <a:endParaRPr lang="en-US" smtClean="0"/>
          </a:p>
        </p:txBody>
      </p:sp>
    </p:spTree>
    <p:extLst>
      <p:ext uri="{BB962C8B-B14F-4D97-AF65-F5344CB8AC3E}">
        <p14:creationId xmlns:p14="http://schemas.microsoft.com/office/powerpoint/2010/main" val="73180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1467105-A212-46C2-9664-8F3C1561F753}" type="slidenum">
              <a:rPr lang="en-US" smtClean="0"/>
              <a:pPr/>
              <a:t>6</a:t>
            </a:fld>
            <a:endParaRPr lang="en-US" smtClean="0"/>
          </a:p>
        </p:txBody>
      </p:sp>
      <p:sp>
        <p:nvSpPr>
          <p:cNvPr id="37891" name="Rectangle 2"/>
          <p:cNvSpPr>
            <a:spLocks noGrp="1" noRot="1" noChangeAspect="1" noChangeArrowheads="1" noTextEdit="1"/>
          </p:cNvSpPr>
          <p:nvPr>
            <p:ph type="sldImg"/>
          </p:nvPr>
        </p:nvSpPr>
        <p:spPr>
          <a:xfrm>
            <a:off x="1150938" y="692150"/>
            <a:ext cx="4556125" cy="3416300"/>
          </a:xfrm>
          <a:ln/>
        </p:spPr>
      </p:sp>
      <p:sp>
        <p:nvSpPr>
          <p:cNvPr id="37892" name="Rectangle 3"/>
          <p:cNvSpPr>
            <a:spLocks noGrp="1" noChangeArrowheads="1"/>
          </p:cNvSpPr>
          <p:nvPr>
            <p:ph type="body" idx="1"/>
          </p:nvPr>
        </p:nvSpPr>
        <p:spPr>
          <a:xfrm>
            <a:off x="914400" y="4343400"/>
            <a:ext cx="5029200" cy="4114800"/>
          </a:xfrm>
          <a:noFill/>
          <a:ln/>
        </p:spPr>
        <p:txBody>
          <a:bodyPr/>
          <a:lstStyle/>
          <a:p>
            <a:pPr eaLnBrk="1" hangingPunct="1">
              <a:lnSpc>
                <a:spcPct val="80000"/>
              </a:lnSpc>
              <a:spcBef>
                <a:spcPct val="0"/>
              </a:spcBef>
            </a:pPr>
            <a:endParaRPr kumimoji="1" lang="en-US" smtClean="0"/>
          </a:p>
        </p:txBody>
      </p:sp>
    </p:spTree>
    <p:extLst>
      <p:ext uri="{BB962C8B-B14F-4D97-AF65-F5344CB8AC3E}">
        <p14:creationId xmlns:p14="http://schemas.microsoft.com/office/powerpoint/2010/main" val="163528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5A439AA-BB72-4532-B62F-2BC4349B4DC1}" type="slidenum">
              <a:rPr lang="en-US" smtClean="0"/>
              <a:pPr/>
              <a:t>8</a:t>
            </a:fld>
            <a:endParaRPr lang="en-US" smtClean="0"/>
          </a:p>
        </p:txBody>
      </p:sp>
      <p:sp>
        <p:nvSpPr>
          <p:cNvPr id="38915" name="Rectangle 2"/>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
        <p:nvSpPr>
          <p:cNvPr id="38916"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306506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86BCB61-DDD9-4ACB-B4D3-71A26BCA1BFD}" type="slidenum">
              <a:rPr lang="en-US" smtClean="0"/>
              <a:pPr/>
              <a:t>9</a:t>
            </a:fld>
            <a:endParaRPr lang="en-US" smtClean="0"/>
          </a:p>
        </p:txBody>
      </p:sp>
      <p:sp>
        <p:nvSpPr>
          <p:cNvPr id="39939" name="Rectangle 2"/>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
        <p:nvSpPr>
          <p:cNvPr id="39940"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59796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F45BACC-839C-4AFF-AE47-BA14F02378D9}" type="slidenum">
              <a:rPr lang="en-US" smtClean="0"/>
              <a:pPr/>
              <a:t>10</a:t>
            </a:fld>
            <a:endParaRPr lang="en-US" smtClean="0"/>
          </a:p>
        </p:txBody>
      </p:sp>
      <p:sp>
        <p:nvSpPr>
          <p:cNvPr id="40963" name="Rectangle 2"/>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
        <p:nvSpPr>
          <p:cNvPr id="40964"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402473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23725CD-BDFD-469B-A29A-A2B077A96B27}" type="slidenum">
              <a:rPr lang="en-US" smtClean="0"/>
              <a:pPr/>
              <a:t>11</a:t>
            </a:fld>
            <a:endParaRPr lang="en-US" smtClean="0"/>
          </a:p>
        </p:txBody>
      </p:sp>
      <p:sp>
        <p:nvSpPr>
          <p:cNvPr id="41987" name="Rectangle 2"/>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
        <p:nvSpPr>
          <p:cNvPr id="41988"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367442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36D582B-0D65-47BD-83C3-1A0A47410642}" type="slidenum">
              <a:rPr lang="en-US" smtClean="0"/>
              <a:pPr/>
              <a:t>14</a:t>
            </a:fld>
            <a:endParaRPr lang="en-US" smtClean="0"/>
          </a:p>
        </p:txBody>
      </p:sp>
      <p:sp>
        <p:nvSpPr>
          <p:cNvPr id="43011" name="Rectangle 2"/>
          <p:cNvSpPr>
            <a:spLocks noGrp="1" noChangeArrowheads="1"/>
          </p:cNvSpPr>
          <p:nvPr>
            <p:ph type="body" idx="1"/>
          </p:nvPr>
        </p:nvSpPr>
        <p:spPr>
          <a:xfrm>
            <a:off x="914400" y="4343400"/>
            <a:ext cx="5029200" cy="4114800"/>
          </a:xfrm>
          <a:noFill/>
          <a:ln/>
        </p:spPr>
        <p:txBody>
          <a:bodyPr lIns="90488" tIns="44450" rIns="90488" bIns="44450"/>
          <a:lstStyle/>
          <a:p>
            <a:pPr algn="ctr" eaLnBrk="1" hangingPunct="1">
              <a:lnSpc>
                <a:spcPct val="85000"/>
              </a:lnSpc>
            </a:pPr>
            <a:r>
              <a:rPr lang="en-US" smtClean="0">
                <a:latin typeface="Calibri" pitchFamily="34" charset="0"/>
                <a:ea typeface="Calibri" pitchFamily="34" charset="0"/>
                <a:cs typeface="Calibri" pitchFamily="34" charset="0"/>
              </a:rPr>
              <a:t>Pitt understood that winning this war meant the future of British mercantilism</a:t>
            </a:r>
          </a:p>
        </p:txBody>
      </p:sp>
      <p:sp>
        <p:nvSpPr>
          <p:cNvPr id="43012"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378737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2EC44323-4A89-48E1-8D62-078CD678F817}" type="slidenum">
              <a:rPr lang="en-US" smtClean="0"/>
              <a:pPr/>
              <a:t>15</a:t>
            </a:fld>
            <a:endParaRPr lang="en-US" smtClean="0"/>
          </a:p>
        </p:txBody>
      </p:sp>
    </p:spTree>
    <p:extLst>
      <p:ext uri="{BB962C8B-B14F-4D97-AF65-F5344CB8AC3E}">
        <p14:creationId xmlns:p14="http://schemas.microsoft.com/office/powerpoint/2010/main" val="17735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39"/>
              <a:chOff x="-3" y="1562"/>
              <a:chExt cx="5763" cy="639"/>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2147483647 h 720"/>
                  <a:gd name="T4" fmla="*/ 23 w 1000"/>
                  <a:gd name="T5" fmla="*/ 2147483647 h 720"/>
                  <a:gd name="T6" fmla="*/ 23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US"/>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2628 h 317"/>
                  <a:gd name="T4" fmla="*/ 624 w 624"/>
                  <a:gd name="T5" fmla="*/ 26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2685 h 317"/>
                  <a:gd name="T4" fmla="*/ 624 w 624"/>
                  <a:gd name="T5" fmla="*/ 268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US"/>
              </a:p>
            </p:txBody>
          </p:sp>
          <p:sp>
            <p:nvSpPr>
              <p:cNvPr id="11" name="Freeform 7"/>
              <p:cNvSpPr>
                <a:spLocks/>
              </p:cNvSpPr>
              <p:nvPr/>
            </p:nvSpPr>
            <p:spPr bwMode="ltGray">
              <a:xfrm rot="-5400000">
                <a:off x="-58" y="1753"/>
                <a:ext cx="624" cy="255"/>
              </a:xfrm>
              <a:custGeom>
                <a:avLst/>
                <a:gdLst>
                  <a:gd name="T0" fmla="*/ 0 w 624"/>
                  <a:gd name="T1" fmla="*/ 3 h 370"/>
                  <a:gd name="T2" fmla="*/ 0 w 624"/>
                  <a:gd name="T3" fmla="*/ 16 h 370"/>
                  <a:gd name="T4" fmla="*/ 624 w 624"/>
                  <a:gd name="T5" fmla="*/ 16 h 370"/>
                  <a:gd name="T6" fmla="*/ 624 w 624"/>
                  <a:gd name="T7" fmla="*/ 3 h 370"/>
                  <a:gd name="T8" fmla="*/ 384 w 624"/>
                  <a:gd name="T9" fmla="*/ 1 h 370"/>
                  <a:gd name="T10" fmla="*/ 0 w 624"/>
                  <a:gd name="T11" fmla="*/ 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148 h 317"/>
                  <a:gd name="T4" fmla="*/ 624 w 624"/>
                  <a:gd name="T5" fmla="*/ 1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2676 h 272"/>
                  <a:gd name="T4" fmla="*/ 240 w 624"/>
                  <a:gd name="T5" fmla="*/ 2362 h 272"/>
                  <a:gd name="T6" fmla="*/ 624 w 624"/>
                  <a:gd name="T7" fmla="*/ 267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14" name="Freeform 10"/>
              <p:cNvSpPr>
                <a:spLocks/>
              </p:cNvSpPr>
              <p:nvPr/>
            </p:nvSpPr>
            <p:spPr bwMode="ltGray">
              <a:xfrm rot="-5400000">
                <a:off x="154" y="1727"/>
                <a:ext cx="632" cy="315"/>
              </a:xfrm>
              <a:custGeom>
                <a:avLst/>
                <a:gdLst>
                  <a:gd name="T0" fmla="*/ 8 w 632"/>
                  <a:gd name="T1" fmla="*/ 15 h 362"/>
                  <a:gd name="T2" fmla="*/ 8 w 632"/>
                  <a:gd name="T3" fmla="*/ 104 h 362"/>
                  <a:gd name="T4" fmla="*/ 248 w 632"/>
                  <a:gd name="T5" fmla="*/ 104 h 362"/>
                  <a:gd name="T6" fmla="*/ 632 w 632"/>
                  <a:gd name="T7" fmla="*/ 104 h 362"/>
                  <a:gd name="T8" fmla="*/ 632 w 632"/>
                  <a:gd name="T9" fmla="*/ 15 h 362"/>
                  <a:gd name="T10" fmla="*/ 104 w 632"/>
                  <a:gd name="T11" fmla="*/ 15 h 362"/>
                  <a:gd name="T12" fmla="*/ 8 w 632"/>
                  <a:gd name="T13" fmla="*/ 1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sp>
            <p:nvSpPr>
              <p:cNvPr id="15" name="Freeform 11"/>
              <p:cNvSpPr>
                <a:spLocks/>
              </p:cNvSpPr>
              <p:nvPr/>
            </p:nvSpPr>
            <p:spPr bwMode="ltGray">
              <a:xfrm rot="-5400000">
                <a:off x="3210" y="1665"/>
                <a:ext cx="624" cy="421"/>
              </a:xfrm>
              <a:custGeom>
                <a:avLst/>
                <a:gdLst>
                  <a:gd name="T0" fmla="*/ 0 w 624"/>
                  <a:gd name="T1" fmla="*/ 0 h 317"/>
                  <a:gd name="T2" fmla="*/ 0 w 624"/>
                  <a:gd name="T3" fmla="*/ 2628 h 317"/>
                  <a:gd name="T4" fmla="*/ 624 w 624"/>
                  <a:gd name="T5" fmla="*/ 26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2685 h 317"/>
                  <a:gd name="T4" fmla="*/ 624 w 624"/>
                  <a:gd name="T5" fmla="*/ 268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US"/>
              </a:p>
            </p:txBody>
          </p:sp>
          <p:sp>
            <p:nvSpPr>
              <p:cNvPr id="17" name="Freeform 13"/>
              <p:cNvSpPr>
                <a:spLocks/>
              </p:cNvSpPr>
              <p:nvPr/>
            </p:nvSpPr>
            <p:spPr bwMode="ltGray">
              <a:xfrm rot="-5400000">
                <a:off x="1828" y="1748"/>
                <a:ext cx="624" cy="255"/>
              </a:xfrm>
              <a:custGeom>
                <a:avLst/>
                <a:gdLst>
                  <a:gd name="T0" fmla="*/ 0 w 624"/>
                  <a:gd name="T1" fmla="*/ 3 h 370"/>
                  <a:gd name="T2" fmla="*/ 0 w 624"/>
                  <a:gd name="T3" fmla="*/ 16 h 370"/>
                  <a:gd name="T4" fmla="*/ 624 w 624"/>
                  <a:gd name="T5" fmla="*/ 16 h 370"/>
                  <a:gd name="T6" fmla="*/ 624 w 624"/>
                  <a:gd name="T7" fmla="*/ 3 h 370"/>
                  <a:gd name="T8" fmla="*/ 384 w 624"/>
                  <a:gd name="T9" fmla="*/ 1 h 370"/>
                  <a:gd name="T10" fmla="*/ 0 w 624"/>
                  <a:gd name="T11" fmla="*/ 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148 h 317"/>
                  <a:gd name="T4" fmla="*/ 624 w 624"/>
                  <a:gd name="T5" fmla="*/ 1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US"/>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2617 h 272"/>
                  <a:gd name="T4" fmla="*/ 240 w 624"/>
                  <a:gd name="T5" fmla="*/ 2313 h 272"/>
                  <a:gd name="T6" fmla="*/ 624 w 624"/>
                  <a:gd name="T7" fmla="*/ 26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15 h 362"/>
                  <a:gd name="T2" fmla="*/ 8 w 632"/>
                  <a:gd name="T3" fmla="*/ 107 h 362"/>
                  <a:gd name="T4" fmla="*/ 248 w 632"/>
                  <a:gd name="T5" fmla="*/ 107 h 362"/>
                  <a:gd name="T6" fmla="*/ 632 w 632"/>
                  <a:gd name="T7" fmla="*/ 107 h 362"/>
                  <a:gd name="T8" fmla="*/ 632 w 632"/>
                  <a:gd name="T9" fmla="*/ 15 h 362"/>
                  <a:gd name="T10" fmla="*/ 104 w 632"/>
                  <a:gd name="T11" fmla="*/ 15 h 362"/>
                  <a:gd name="T12" fmla="*/ 8 w 632"/>
                  <a:gd name="T13" fmla="*/ 1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US"/>
              </a:p>
            </p:txBody>
          </p:sp>
          <p:sp>
            <p:nvSpPr>
              <p:cNvPr id="21" name="Freeform 17"/>
              <p:cNvSpPr>
                <a:spLocks/>
              </p:cNvSpPr>
              <p:nvPr/>
            </p:nvSpPr>
            <p:spPr bwMode="ltGray">
              <a:xfrm rot="-5400000">
                <a:off x="4076" y="1669"/>
                <a:ext cx="624" cy="421"/>
              </a:xfrm>
              <a:custGeom>
                <a:avLst/>
                <a:gdLst>
                  <a:gd name="T0" fmla="*/ 0 w 624"/>
                  <a:gd name="T1" fmla="*/ 0 h 317"/>
                  <a:gd name="T2" fmla="*/ 0 w 624"/>
                  <a:gd name="T3" fmla="*/ 2628 h 317"/>
                  <a:gd name="T4" fmla="*/ 624 w 624"/>
                  <a:gd name="T5" fmla="*/ 26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2685 h 317"/>
                  <a:gd name="T4" fmla="*/ 624 w 624"/>
                  <a:gd name="T5" fmla="*/ 268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US"/>
              </a:p>
            </p:txBody>
          </p:sp>
          <p:sp>
            <p:nvSpPr>
              <p:cNvPr id="23" name="Freeform 19"/>
              <p:cNvSpPr>
                <a:spLocks/>
              </p:cNvSpPr>
              <p:nvPr/>
            </p:nvSpPr>
            <p:spPr bwMode="ltGray">
              <a:xfrm rot="-5400000">
                <a:off x="4582" y="1748"/>
                <a:ext cx="624" cy="255"/>
              </a:xfrm>
              <a:custGeom>
                <a:avLst/>
                <a:gdLst>
                  <a:gd name="T0" fmla="*/ 0 w 624"/>
                  <a:gd name="T1" fmla="*/ 3 h 370"/>
                  <a:gd name="T2" fmla="*/ 0 w 624"/>
                  <a:gd name="T3" fmla="*/ 16 h 370"/>
                  <a:gd name="T4" fmla="*/ 624 w 624"/>
                  <a:gd name="T5" fmla="*/ 16 h 370"/>
                  <a:gd name="T6" fmla="*/ 624 w 624"/>
                  <a:gd name="T7" fmla="*/ 3 h 370"/>
                  <a:gd name="T8" fmla="*/ 384 w 624"/>
                  <a:gd name="T9" fmla="*/ 1 h 370"/>
                  <a:gd name="T10" fmla="*/ 0 w 624"/>
                  <a:gd name="T11" fmla="*/ 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US"/>
              </a:p>
            </p:txBody>
          </p:sp>
          <p:sp>
            <p:nvSpPr>
              <p:cNvPr id="25" name="Freeform 21"/>
              <p:cNvSpPr>
                <a:spLocks/>
              </p:cNvSpPr>
              <p:nvPr/>
            </p:nvSpPr>
            <p:spPr bwMode="ltGray">
              <a:xfrm rot="-5400000">
                <a:off x="5082" y="1695"/>
                <a:ext cx="624" cy="361"/>
              </a:xfrm>
              <a:custGeom>
                <a:avLst/>
                <a:gdLst>
                  <a:gd name="T0" fmla="*/ 0 w 624"/>
                  <a:gd name="T1" fmla="*/ 0 h 272"/>
                  <a:gd name="T2" fmla="*/ 0 w 624"/>
                  <a:gd name="T3" fmla="*/ 2617 h 272"/>
                  <a:gd name="T4" fmla="*/ 240 w 624"/>
                  <a:gd name="T5" fmla="*/ 2313 h 272"/>
                  <a:gd name="T6" fmla="*/ 624 w 624"/>
                  <a:gd name="T7" fmla="*/ 26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15 h 362"/>
                  <a:gd name="T2" fmla="*/ 8 w 632"/>
                  <a:gd name="T3" fmla="*/ 107 h 362"/>
                  <a:gd name="T4" fmla="*/ 248 w 632"/>
                  <a:gd name="T5" fmla="*/ 107 h 362"/>
                  <a:gd name="T6" fmla="*/ 632 w 632"/>
                  <a:gd name="T7" fmla="*/ 107 h 362"/>
                  <a:gd name="T8" fmla="*/ 632 w 632"/>
                  <a:gd name="T9" fmla="*/ 15 h 362"/>
                  <a:gd name="T10" fmla="*/ 104 w 632"/>
                  <a:gd name="T11" fmla="*/ 15 h 362"/>
                  <a:gd name="T12" fmla="*/ 8 w 632"/>
                  <a:gd name="T13" fmla="*/ 1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338 h 385"/>
                <a:gd name="T2" fmla="*/ 5762 w 5762"/>
                <a:gd name="T3" fmla="*/ 322 h 385"/>
                <a:gd name="T4" fmla="*/ 5762 w 5762"/>
                <a:gd name="T5" fmla="*/ 4 h 385"/>
                <a:gd name="T6" fmla="*/ 0 w 5762"/>
                <a:gd name="T7" fmla="*/ 0 h 385"/>
                <a:gd name="T8" fmla="*/ 0 w 5762"/>
                <a:gd name="T9" fmla="*/ 338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p:spPr>
          <p:txBody>
            <a:bodyPr wrap="none" anchor="ctr"/>
            <a:lstStyle/>
            <a:p>
              <a:endParaRPr lang="en-US"/>
            </a:p>
          </p:txBody>
        </p:sp>
      </p:grpSp>
      <p:sp>
        <p:nvSpPr>
          <p:cNvPr id="5145"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6" y="-991"/>
                <a:ext cx="624" cy="5745"/>
              </a:xfrm>
              <a:custGeom>
                <a:avLst/>
                <a:gdLst>
                  <a:gd name="T0" fmla="*/ 0 w 1000"/>
                  <a:gd name="T1" fmla="*/ 0 h 720"/>
                  <a:gd name="T2" fmla="*/ 0 w 1000"/>
                  <a:gd name="T3" fmla="*/ 2147483647 h 720"/>
                  <a:gd name="T4" fmla="*/ 23 w 1000"/>
                  <a:gd name="T5" fmla="*/ 2147483647 h 720"/>
                  <a:gd name="T6" fmla="*/ 23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US"/>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2628 h 317"/>
                  <a:gd name="T4" fmla="*/ 624 w 624"/>
                  <a:gd name="T5" fmla="*/ 26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1034" name="Freeform 6"/>
              <p:cNvSpPr>
                <a:spLocks/>
              </p:cNvSpPr>
              <p:nvPr/>
            </p:nvSpPr>
            <p:spPr bwMode="ltGray">
              <a:xfrm rot="-5400000">
                <a:off x="978" y="1670"/>
                <a:ext cx="624" cy="423"/>
              </a:xfrm>
              <a:custGeom>
                <a:avLst/>
                <a:gdLst>
                  <a:gd name="T0" fmla="*/ 0 w 624"/>
                  <a:gd name="T1" fmla="*/ 0 h 317"/>
                  <a:gd name="T2" fmla="*/ 0 w 624"/>
                  <a:gd name="T3" fmla="*/ 2733 h 317"/>
                  <a:gd name="T4" fmla="*/ 624 w 624"/>
                  <a:gd name="T5" fmla="*/ 273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US"/>
              </a:p>
            </p:txBody>
          </p:sp>
          <p:sp>
            <p:nvSpPr>
              <p:cNvPr id="1035" name="Freeform 7"/>
              <p:cNvSpPr>
                <a:spLocks/>
              </p:cNvSpPr>
              <p:nvPr/>
            </p:nvSpPr>
            <p:spPr bwMode="ltGray">
              <a:xfrm rot="-5400000">
                <a:off x="-61" y="1754"/>
                <a:ext cx="624" cy="255"/>
              </a:xfrm>
              <a:custGeom>
                <a:avLst/>
                <a:gdLst>
                  <a:gd name="T0" fmla="*/ 0 w 624"/>
                  <a:gd name="T1" fmla="*/ 3 h 370"/>
                  <a:gd name="T2" fmla="*/ 0 w 624"/>
                  <a:gd name="T3" fmla="*/ 16 h 370"/>
                  <a:gd name="T4" fmla="*/ 624 w 624"/>
                  <a:gd name="T5" fmla="*/ 16 h 370"/>
                  <a:gd name="T6" fmla="*/ 624 w 624"/>
                  <a:gd name="T7" fmla="*/ 3 h 370"/>
                  <a:gd name="T8" fmla="*/ 384 w 624"/>
                  <a:gd name="T9" fmla="*/ 1 h 370"/>
                  <a:gd name="T10" fmla="*/ 0 w 624"/>
                  <a:gd name="T11" fmla="*/ 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US"/>
              </a:p>
            </p:txBody>
          </p:sp>
          <p:sp>
            <p:nvSpPr>
              <p:cNvPr id="1036" name="Freeform 8"/>
              <p:cNvSpPr>
                <a:spLocks/>
              </p:cNvSpPr>
              <p:nvPr/>
            </p:nvSpPr>
            <p:spPr bwMode="ltGray">
              <a:xfrm rot="-5400000">
                <a:off x="664" y="1733"/>
                <a:ext cx="624" cy="293"/>
              </a:xfrm>
              <a:custGeom>
                <a:avLst/>
                <a:gdLst>
                  <a:gd name="T0" fmla="*/ 0 w 624"/>
                  <a:gd name="T1" fmla="*/ 0 h 317"/>
                  <a:gd name="T2" fmla="*/ 0 w 624"/>
                  <a:gd name="T3" fmla="*/ 144 h 317"/>
                  <a:gd name="T4" fmla="*/ 624 w 624"/>
                  <a:gd name="T5" fmla="*/ 14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US"/>
              </a:p>
            </p:txBody>
          </p:sp>
          <p:sp>
            <p:nvSpPr>
              <p:cNvPr id="1037" name="Freeform 9"/>
              <p:cNvSpPr>
                <a:spLocks/>
              </p:cNvSpPr>
              <p:nvPr/>
            </p:nvSpPr>
            <p:spPr bwMode="ltGray">
              <a:xfrm rot="-5400000">
                <a:off x="440" y="1699"/>
                <a:ext cx="624" cy="364"/>
              </a:xfrm>
              <a:custGeom>
                <a:avLst/>
                <a:gdLst>
                  <a:gd name="T0" fmla="*/ 0 w 624"/>
                  <a:gd name="T1" fmla="*/ 0 h 272"/>
                  <a:gd name="T2" fmla="*/ 0 w 624"/>
                  <a:gd name="T3" fmla="*/ 2800 h 272"/>
                  <a:gd name="T4" fmla="*/ 240 w 624"/>
                  <a:gd name="T5" fmla="*/ 2466 h 272"/>
                  <a:gd name="T6" fmla="*/ 624 w 624"/>
                  <a:gd name="T7" fmla="*/ 280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1038" name="Freeform 10"/>
              <p:cNvSpPr>
                <a:spLocks/>
              </p:cNvSpPr>
              <p:nvPr/>
            </p:nvSpPr>
            <p:spPr bwMode="ltGray">
              <a:xfrm rot="-5400000">
                <a:off x="154" y="1728"/>
                <a:ext cx="632" cy="315"/>
              </a:xfrm>
              <a:custGeom>
                <a:avLst/>
                <a:gdLst>
                  <a:gd name="T0" fmla="*/ 8 w 632"/>
                  <a:gd name="T1" fmla="*/ 15 h 362"/>
                  <a:gd name="T2" fmla="*/ 8 w 632"/>
                  <a:gd name="T3" fmla="*/ 104 h 362"/>
                  <a:gd name="T4" fmla="*/ 248 w 632"/>
                  <a:gd name="T5" fmla="*/ 104 h 362"/>
                  <a:gd name="T6" fmla="*/ 632 w 632"/>
                  <a:gd name="T7" fmla="*/ 104 h 362"/>
                  <a:gd name="T8" fmla="*/ 632 w 632"/>
                  <a:gd name="T9" fmla="*/ 15 h 362"/>
                  <a:gd name="T10" fmla="*/ 104 w 632"/>
                  <a:gd name="T11" fmla="*/ 15 h 362"/>
                  <a:gd name="T12" fmla="*/ 8 w 632"/>
                  <a:gd name="T13" fmla="*/ 1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sp>
            <p:nvSpPr>
              <p:cNvPr id="1039" name="Freeform 11"/>
              <p:cNvSpPr>
                <a:spLocks/>
              </p:cNvSpPr>
              <p:nvPr/>
            </p:nvSpPr>
            <p:spPr bwMode="ltGray">
              <a:xfrm rot="-5400000">
                <a:off x="3205" y="1663"/>
                <a:ext cx="624" cy="420"/>
              </a:xfrm>
              <a:custGeom>
                <a:avLst/>
                <a:gdLst>
                  <a:gd name="T0" fmla="*/ 0 w 624"/>
                  <a:gd name="T1" fmla="*/ 0 h 317"/>
                  <a:gd name="T2" fmla="*/ 0 w 624"/>
                  <a:gd name="T3" fmla="*/ 2578 h 317"/>
                  <a:gd name="T4" fmla="*/ 624 w 624"/>
                  <a:gd name="T5" fmla="*/ 257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1040" name="Freeform 12"/>
              <p:cNvSpPr>
                <a:spLocks/>
              </p:cNvSpPr>
              <p:nvPr/>
            </p:nvSpPr>
            <p:spPr bwMode="ltGray">
              <a:xfrm rot="-5400000">
                <a:off x="2870" y="1664"/>
                <a:ext cx="624" cy="421"/>
              </a:xfrm>
              <a:custGeom>
                <a:avLst/>
                <a:gdLst>
                  <a:gd name="T0" fmla="*/ 0 w 624"/>
                  <a:gd name="T1" fmla="*/ 0 h 317"/>
                  <a:gd name="T2" fmla="*/ 0 w 624"/>
                  <a:gd name="T3" fmla="*/ 2628 h 317"/>
                  <a:gd name="T4" fmla="*/ 624 w 624"/>
                  <a:gd name="T5" fmla="*/ 26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US"/>
              </a:p>
            </p:txBody>
          </p:sp>
          <p:sp>
            <p:nvSpPr>
              <p:cNvPr id="1041" name="Freeform 13"/>
              <p:cNvSpPr>
                <a:spLocks/>
              </p:cNvSpPr>
              <p:nvPr/>
            </p:nvSpPr>
            <p:spPr bwMode="ltGray">
              <a:xfrm rot="-5400000">
                <a:off x="1829" y="1747"/>
                <a:ext cx="624" cy="256"/>
              </a:xfrm>
              <a:custGeom>
                <a:avLst/>
                <a:gdLst>
                  <a:gd name="T0" fmla="*/ 0 w 624"/>
                  <a:gd name="T1" fmla="*/ 3 h 370"/>
                  <a:gd name="T2" fmla="*/ 0 w 624"/>
                  <a:gd name="T3" fmla="*/ 17 h 370"/>
                  <a:gd name="T4" fmla="*/ 624 w 624"/>
                  <a:gd name="T5" fmla="*/ 17 h 370"/>
                  <a:gd name="T6" fmla="*/ 624 w 624"/>
                  <a:gd name="T7" fmla="*/ 3 h 370"/>
                  <a:gd name="T8" fmla="*/ 384 w 624"/>
                  <a:gd name="T9" fmla="*/ 1 h 370"/>
                  <a:gd name="T10" fmla="*/ 0 w 624"/>
                  <a:gd name="T11" fmla="*/ 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US"/>
              </a:p>
            </p:txBody>
          </p:sp>
          <p:sp>
            <p:nvSpPr>
              <p:cNvPr id="1042" name="Freeform 14"/>
              <p:cNvSpPr>
                <a:spLocks/>
              </p:cNvSpPr>
              <p:nvPr/>
            </p:nvSpPr>
            <p:spPr bwMode="ltGray">
              <a:xfrm rot="-5400000">
                <a:off x="2549" y="1729"/>
                <a:ext cx="624" cy="292"/>
              </a:xfrm>
              <a:custGeom>
                <a:avLst/>
                <a:gdLst>
                  <a:gd name="T0" fmla="*/ 0 w 624"/>
                  <a:gd name="T1" fmla="*/ 0 h 317"/>
                  <a:gd name="T2" fmla="*/ 0 w 624"/>
                  <a:gd name="T3" fmla="*/ 142 h 317"/>
                  <a:gd name="T4" fmla="*/ 624 w 624"/>
                  <a:gd name="T5" fmla="*/ 1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US"/>
              </a:p>
            </p:txBody>
          </p:sp>
          <p:sp>
            <p:nvSpPr>
              <p:cNvPr id="1043" name="Freeform 15"/>
              <p:cNvSpPr>
                <a:spLocks/>
              </p:cNvSpPr>
              <p:nvPr/>
            </p:nvSpPr>
            <p:spPr bwMode="ltGray">
              <a:xfrm rot="-5400000">
                <a:off x="2330" y="1695"/>
                <a:ext cx="624" cy="360"/>
              </a:xfrm>
              <a:custGeom>
                <a:avLst/>
                <a:gdLst>
                  <a:gd name="T0" fmla="*/ 0 w 624"/>
                  <a:gd name="T1" fmla="*/ 0 h 272"/>
                  <a:gd name="T2" fmla="*/ 0 w 624"/>
                  <a:gd name="T3" fmla="*/ 2560 h 272"/>
                  <a:gd name="T4" fmla="*/ 240 w 624"/>
                  <a:gd name="T5" fmla="*/ 2259 h 272"/>
                  <a:gd name="T6" fmla="*/ 624 w 624"/>
                  <a:gd name="T7" fmla="*/ 256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1044" name="Freeform 16"/>
              <p:cNvSpPr>
                <a:spLocks/>
              </p:cNvSpPr>
              <p:nvPr/>
            </p:nvSpPr>
            <p:spPr bwMode="ltGray">
              <a:xfrm rot="-5400000">
                <a:off x="2041" y="1721"/>
                <a:ext cx="632" cy="316"/>
              </a:xfrm>
              <a:custGeom>
                <a:avLst/>
                <a:gdLst>
                  <a:gd name="T0" fmla="*/ 8 w 632"/>
                  <a:gd name="T1" fmla="*/ 15 h 362"/>
                  <a:gd name="T2" fmla="*/ 8 w 632"/>
                  <a:gd name="T3" fmla="*/ 107 h 362"/>
                  <a:gd name="T4" fmla="*/ 248 w 632"/>
                  <a:gd name="T5" fmla="*/ 107 h 362"/>
                  <a:gd name="T6" fmla="*/ 632 w 632"/>
                  <a:gd name="T7" fmla="*/ 107 h 362"/>
                  <a:gd name="T8" fmla="*/ 632 w 632"/>
                  <a:gd name="T9" fmla="*/ 15 h 362"/>
                  <a:gd name="T10" fmla="*/ 104 w 632"/>
                  <a:gd name="T11" fmla="*/ 15 h 362"/>
                  <a:gd name="T12" fmla="*/ 8 w 632"/>
                  <a:gd name="T13" fmla="*/ 1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US"/>
              </a:p>
            </p:txBody>
          </p:sp>
          <p:sp>
            <p:nvSpPr>
              <p:cNvPr id="1045" name="Freeform 17"/>
              <p:cNvSpPr>
                <a:spLocks/>
              </p:cNvSpPr>
              <p:nvPr/>
            </p:nvSpPr>
            <p:spPr bwMode="ltGray">
              <a:xfrm rot="-5400000">
                <a:off x="4074" y="1665"/>
                <a:ext cx="624" cy="421"/>
              </a:xfrm>
              <a:custGeom>
                <a:avLst/>
                <a:gdLst>
                  <a:gd name="T0" fmla="*/ 0 w 624"/>
                  <a:gd name="T1" fmla="*/ 0 h 317"/>
                  <a:gd name="T2" fmla="*/ 0 w 624"/>
                  <a:gd name="T3" fmla="*/ 2628 h 317"/>
                  <a:gd name="T4" fmla="*/ 624 w 624"/>
                  <a:gd name="T5" fmla="*/ 26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US"/>
              </a:p>
            </p:txBody>
          </p:sp>
          <p:sp>
            <p:nvSpPr>
              <p:cNvPr id="1046" name="Freeform 18"/>
              <p:cNvSpPr>
                <a:spLocks/>
              </p:cNvSpPr>
              <p:nvPr/>
            </p:nvSpPr>
            <p:spPr bwMode="ltGray">
              <a:xfrm rot="-5400000">
                <a:off x="3729" y="1666"/>
                <a:ext cx="624" cy="423"/>
              </a:xfrm>
              <a:custGeom>
                <a:avLst/>
                <a:gdLst>
                  <a:gd name="T0" fmla="*/ 0 w 624"/>
                  <a:gd name="T1" fmla="*/ 0 h 317"/>
                  <a:gd name="T2" fmla="*/ 0 w 624"/>
                  <a:gd name="T3" fmla="*/ 2733 h 317"/>
                  <a:gd name="T4" fmla="*/ 624 w 624"/>
                  <a:gd name="T5" fmla="*/ 273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US"/>
              </a:p>
            </p:txBody>
          </p:sp>
          <p:sp>
            <p:nvSpPr>
              <p:cNvPr id="1047" name="Freeform 19"/>
              <p:cNvSpPr>
                <a:spLocks/>
              </p:cNvSpPr>
              <p:nvPr/>
            </p:nvSpPr>
            <p:spPr bwMode="ltGray">
              <a:xfrm rot="-5400000">
                <a:off x="4576" y="1745"/>
                <a:ext cx="624" cy="255"/>
              </a:xfrm>
              <a:custGeom>
                <a:avLst/>
                <a:gdLst>
                  <a:gd name="T0" fmla="*/ 0 w 624"/>
                  <a:gd name="T1" fmla="*/ 3 h 370"/>
                  <a:gd name="T2" fmla="*/ 0 w 624"/>
                  <a:gd name="T3" fmla="*/ 16 h 370"/>
                  <a:gd name="T4" fmla="*/ 624 w 624"/>
                  <a:gd name="T5" fmla="*/ 16 h 370"/>
                  <a:gd name="T6" fmla="*/ 624 w 624"/>
                  <a:gd name="T7" fmla="*/ 3 h 370"/>
                  <a:gd name="T8" fmla="*/ 384 w 624"/>
                  <a:gd name="T9" fmla="*/ 1 h 370"/>
                  <a:gd name="T10" fmla="*/ 0 w 624"/>
                  <a:gd name="T11" fmla="*/ 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US"/>
              </a:p>
            </p:txBody>
          </p:sp>
          <p:sp>
            <p:nvSpPr>
              <p:cNvPr id="1048" name="Freeform 20"/>
              <p:cNvSpPr>
                <a:spLocks/>
              </p:cNvSpPr>
              <p:nvPr/>
            </p:nvSpPr>
            <p:spPr bwMode="ltGray">
              <a:xfrm>
                <a:off x="5469" y="1560"/>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US"/>
              </a:p>
            </p:txBody>
          </p:sp>
          <p:sp>
            <p:nvSpPr>
              <p:cNvPr id="1049" name="Freeform 21"/>
              <p:cNvSpPr>
                <a:spLocks/>
              </p:cNvSpPr>
              <p:nvPr/>
            </p:nvSpPr>
            <p:spPr bwMode="ltGray">
              <a:xfrm rot="-5400000">
                <a:off x="5078" y="1690"/>
                <a:ext cx="624" cy="361"/>
              </a:xfrm>
              <a:custGeom>
                <a:avLst/>
                <a:gdLst>
                  <a:gd name="T0" fmla="*/ 0 w 624"/>
                  <a:gd name="T1" fmla="*/ 0 h 272"/>
                  <a:gd name="T2" fmla="*/ 0 w 624"/>
                  <a:gd name="T3" fmla="*/ 2617 h 272"/>
                  <a:gd name="T4" fmla="*/ 240 w 624"/>
                  <a:gd name="T5" fmla="*/ 2313 h 272"/>
                  <a:gd name="T6" fmla="*/ 624 w 624"/>
                  <a:gd name="T7" fmla="*/ 26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1050" name="Freeform 22"/>
              <p:cNvSpPr>
                <a:spLocks/>
              </p:cNvSpPr>
              <p:nvPr/>
            </p:nvSpPr>
            <p:spPr bwMode="ltGray">
              <a:xfrm rot="-5400000">
                <a:off x="4791" y="1717"/>
                <a:ext cx="632" cy="316"/>
              </a:xfrm>
              <a:custGeom>
                <a:avLst/>
                <a:gdLst>
                  <a:gd name="T0" fmla="*/ 8 w 632"/>
                  <a:gd name="T1" fmla="*/ 15 h 362"/>
                  <a:gd name="T2" fmla="*/ 8 w 632"/>
                  <a:gd name="T3" fmla="*/ 107 h 362"/>
                  <a:gd name="T4" fmla="*/ 248 w 632"/>
                  <a:gd name="T5" fmla="*/ 107 h 362"/>
                  <a:gd name="T6" fmla="*/ 632 w 632"/>
                  <a:gd name="T7" fmla="*/ 107 h 362"/>
                  <a:gd name="T8" fmla="*/ 632 w 632"/>
                  <a:gd name="T9" fmla="*/ 15 h 362"/>
                  <a:gd name="T10" fmla="*/ 104 w 632"/>
                  <a:gd name="T11" fmla="*/ 15 h 362"/>
                  <a:gd name="T12" fmla="*/ 8 w 632"/>
                  <a:gd name="T13" fmla="*/ 1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grpSp>
        <p:sp>
          <p:nvSpPr>
            <p:cNvPr id="1030" name="Freeform 23"/>
            <p:cNvSpPr>
              <a:spLocks/>
            </p:cNvSpPr>
            <p:nvPr/>
          </p:nvSpPr>
          <p:spPr bwMode="ltGray">
            <a:xfrm rot="16200000" flipH="1">
              <a:off x="-1954" y="1951"/>
              <a:ext cx="4320" cy="412"/>
            </a:xfrm>
            <a:custGeom>
              <a:avLst/>
              <a:gdLst>
                <a:gd name="T0" fmla="*/ 0 w 5762"/>
                <a:gd name="T1" fmla="*/ 338 h 385"/>
                <a:gd name="T2" fmla="*/ 575 w 5762"/>
                <a:gd name="T3" fmla="*/ 322 h 385"/>
                <a:gd name="T4" fmla="*/ 575 w 5762"/>
                <a:gd name="T5" fmla="*/ 4 h 385"/>
                <a:gd name="T6" fmla="*/ 0 w 5762"/>
                <a:gd name="T7" fmla="*/ 0 h 385"/>
                <a:gd name="T8" fmla="*/ 0 w 5762"/>
                <a:gd name="T9" fmla="*/ 338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p:spPr>
          <p:txBody>
            <a:bodyPr wrap="none" anchor="ctr"/>
            <a:lstStyle/>
            <a:p>
              <a:endParaRPr lang="en-US"/>
            </a:p>
          </p:txBody>
        </p:sp>
        <p:sp>
          <p:nvSpPr>
            <p:cNvPr id="1031" name="Freeform 24"/>
            <p:cNvSpPr>
              <a:spLocks/>
            </p:cNvSpPr>
            <p:nvPr/>
          </p:nvSpPr>
          <p:spPr bwMode="ltGray">
            <a:xfrm rot="16200000" flipH="1">
              <a:off x="-1584" y="2062"/>
              <a:ext cx="4319" cy="189"/>
            </a:xfrm>
            <a:custGeom>
              <a:avLst/>
              <a:gdLst>
                <a:gd name="T0" fmla="*/ 0 w 5761"/>
                <a:gd name="T1" fmla="*/ 28 h 189"/>
                <a:gd name="T2" fmla="*/ 575 w 5761"/>
                <a:gd name="T3" fmla="*/ 0 h 189"/>
                <a:gd name="T4" fmla="*/ 575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p:spPr>
          <p:txBody>
            <a:bodyPr wrap="none" anchor="ctr"/>
            <a:lstStyle/>
            <a:p>
              <a:endParaRPr lang="en-US"/>
            </a:p>
          </p:txBody>
        </p:sp>
      </p:grpSp>
      <p:sp>
        <p:nvSpPr>
          <p:cNvPr id="1027"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9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upload.wikimedia.org/wikipedia/commons/c/c7/Washington_1772.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www.youtube.com/watch?v=ZJv86RpLsVQ&amp;feature=related" TargetMode="External"/><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304800"/>
            <a:ext cx="9144000" cy="5943600"/>
          </a:xfrm>
        </p:spPr>
        <p:txBody>
          <a:bodyPr/>
          <a:lstStyle/>
          <a:p>
            <a:pPr>
              <a:lnSpc>
                <a:spcPct val="85000"/>
              </a:lnSpc>
              <a:spcBef>
                <a:spcPct val="0"/>
              </a:spcBef>
              <a:buFont typeface="Arial" charset="0"/>
              <a:buChar char="•"/>
            </a:pPr>
            <a:r>
              <a:rPr lang="en-US" sz="3800" u="sng" dirty="0" smtClean="0">
                <a:latin typeface="Calibri" pitchFamily="34" charset="0"/>
                <a:ea typeface="Calibri" pitchFamily="34" charset="0"/>
                <a:cs typeface="Calibri" pitchFamily="34" charset="0"/>
              </a:rPr>
              <a:t>Essential Question</a:t>
            </a:r>
            <a:r>
              <a:rPr lang="en-US" sz="3800" dirty="0" smtClean="0">
                <a:latin typeface="Calibri" pitchFamily="34" charset="0"/>
                <a:ea typeface="Calibri" pitchFamily="34" charset="0"/>
                <a:cs typeface="Calibri" pitchFamily="34" charset="0"/>
              </a:rPr>
              <a:t>:</a:t>
            </a:r>
          </a:p>
          <a:p>
            <a:pPr lvl="1">
              <a:lnSpc>
                <a:spcPct val="85000"/>
              </a:lnSpc>
              <a:spcBef>
                <a:spcPct val="0"/>
              </a:spcBef>
            </a:pPr>
            <a:r>
              <a:rPr lang="en-US" sz="3800" dirty="0" smtClean="0">
                <a:latin typeface="Calibri" pitchFamily="34" charset="0"/>
                <a:ea typeface="Calibri" pitchFamily="34" charset="0"/>
                <a:cs typeface="Calibri" pitchFamily="34" charset="0"/>
              </a:rPr>
              <a:t>How did imperial competition between Britain &amp; France lead to the French &amp; Indian War?</a:t>
            </a:r>
          </a:p>
          <a:p>
            <a:pPr lvl="1">
              <a:lnSpc>
                <a:spcPct val="85000"/>
              </a:lnSpc>
              <a:spcBef>
                <a:spcPct val="0"/>
              </a:spcBef>
            </a:pPr>
            <a:endParaRPr lang="en-US" sz="3800" dirty="0" smtClean="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CC99"/>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sz="3200">
              <a:latin typeface="Calibri" pitchFamily="34" charset="0"/>
              <a:ea typeface="Calibri" pitchFamily="34" charset="0"/>
              <a:cs typeface="Calibri" pitchFamily="34" charset="0"/>
            </a:endParaRPr>
          </a:p>
        </p:txBody>
      </p:sp>
      <p:sp>
        <p:nvSpPr>
          <p:cNvPr id="1229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sz="3200">
              <a:latin typeface="Calibri" pitchFamily="34" charset="0"/>
              <a:ea typeface="Calibri" pitchFamily="34" charset="0"/>
              <a:cs typeface="Calibri" pitchFamily="34" charset="0"/>
            </a:endParaRPr>
          </a:p>
        </p:txBody>
      </p:sp>
      <p:sp>
        <p:nvSpPr>
          <p:cNvPr id="12292" name="Rectangle 4"/>
          <p:cNvSpPr>
            <a:spLocks noGrp="1" noChangeArrowheads="1"/>
          </p:cNvSpPr>
          <p:nvPr>
            <p:ph type="title"/>
          </p:nvPr>
        </p:nvSpPr>
        <p:spPr>
          <a:xfrm>
            <a:off x="0" y="0"/>
            <a:ext cx="8915400" cy="685800"/>
          </a:xfrm>
        </p:spPr>
        <p:txBody>
          <a:bodyPr/>
          <a:lstStyle/>
          <a:p>
            <a:r>
              <a:rPr lang="en-US" sz="3200" smtClean="0">
                <a:solidFill>
                  <a:schemeClr val="tx1"/>
                </a:solidFill>
                <a:latin typeface="Calibri" pitchFamily="34" charset="0"/>
                <a:ea typeface="Calibri" pitchFamily="34" charset="0"/>
                <a:cs typeface="Calibri" pitchFamily="34" charset="0"/>
              </a:rPr>
              <a:t>Turning Point: 1754</a:t>
            </a:r>
          </a:p>
        </p:txBody>
      </p:sp>
      <p:sp>
        <p:nvSpPr>
          <p:cNvPr id="12293" name="Rectangle 5"/>
          <p:cNvSpPr>
            <a:spLocks noGrp="1" noChangeArrowheads="1"/>
          </p:cNvSpPr>
          <p:nvPr>
            <p:ph type="body" idx="1"/>
          </p:nvPr>
        </p:nvSpPr>
        <p:spPr>
          <a:xfrm>
            <a:off x="914400" y="685800"/>
            <a:ext cx="8229600" cy="6172200"/>
          </a:xfrm>
          <a:solidFill>
            <a:schemeClr val="bg1"/>
          </a:solidFill>
        </p:spPr>
        <p:txBody>
          <a:bodyPr/>
          <a:lstStyle/>
          <a:p>
            <a:endParaRPr lang="en-US" sz="3200" smtClean="0">
              <a:latin typeface="Calibri" pitchFamily="34" charset="0"/>
              <a:ea typeface="Calibri" pitchFamily="34" charset="0"/>
              <a:cs typeface="Calibri" pitchFamily="34" charset="0"/>
            </a:endParaRPr>
          </a:p>
        </p:txBody>
      </p:sp>
      <p:pic>
        <p:nvPicPr>
          <p:cNvPr id="12294" name="Picture 6" descr="20280"/>
          <p:cNvPicPr>
            <a:picLocks noChangeAspect="1" noChangeArrowheads="1"/>
          </p:cNvPicPr>
          <p:nvPr/>
        </p:nvPicPr>
        <p:blipFill>
          <a:blip r:embed="rId3" cstate="print"/>
          <a:srcRect t="17027" b="7393"/>
          <a:stretch>
            <a:fillRect/>
          </a:stretch>
        </p:blipFill>
        <p:spPr bwMode="auto">
          <a:xfrm>
            <a:off x="838200" y="736600"/>
            <a:ext cx="7315200" cy="6121400"/>
          </a:xfrm>
          <a:prstGeom prst="rect">
            <a:avLst/>
          </a:prstGeom>
          <a:noFill/>
          <a:ln w="38100">
            <a:noFill/>
            <a:miter lim="800000"/>
            <a:headEnd/>
            <a:tailEnd/>
          </a:ln>
        </p:spPr>
      </p:pic>
      <p:sp>
        <p:nvSpPr>
          <p:cNvPr id="161800" name="AutoShape 8"/>
          <p:cNvSpPr>
            <a:spLocks noChangeArrowheads="1"/>
          </p:cNvSpPr>
          <p:nvPr/>
        </p:nvSpPr>
        <p:spPr bwMode="auto">
          <a:xfrm>
            <a:off x="457200" y="5257800"/>
            <a:ext cx="8458200" cy="1219200"/>
          </a:xfrm>
          <a:prstGeom prst="wedgeRectCallout">
            <a:avLst>
              <a:gd name="adj1" fmla="val 4995"/>
              <a:gd name="adj2" fmla="val -168310"/>
            </a:avLst>
          </a:prstGeom>
          <a:solidFill>
            <a:srgbClr val="FFFF99"/>
          </a:solidFill>
          <a:ln w="38100">
            <a:solidFill>
              <a:schemeClr val="tx1"/>
            </a:solidFill>
            <a:miter lim="800000"/>
            <a:headEnd/>
            <a:tailEnd/>
          </a:ln>
        </p:spPr>
        <p:txBody>
          <a:bodyPr/>
          <a:lstStyle/>
          <a:p>
            <a:pPr algn="ctr">
              <a:lnSpc>
                <a:spcPct val="80000"/>
              </a:lnSpc>
            </a:pPr>
            <a:r>
              <a:rPr kumimoji="1" lang="en-US" sz="3200">
                <a:latin typeface="Calibri" pitchFamily="34" charset="0"/>
                <a:ea typeface="Calibri" pitchFamily="34" charset="0"/>
                <a:cs typeface="Calibri" pitchFamily="34" charset="0"/>
              </a:rPr>
              <a:t>Washington’s troops were forced to retreat from Fort Duquesne; This clash proved to be the beginning of the French &amp; Indian War</a:t>
            </a:r>
          </a:p>
        </p:txBody>
      </p:sp>
      <p:pic>
        <p:nvPicPr>
          <p:cNvPr id="161801" name="Picture 9" descr="Image:Washington 1772.jpg">
            <a:hlinkClick r:id="rId4"/>
          </p:cNvPr>
          <p:cNvPicPr>
            <a:picLocks noChangeAspect="1" noChangeArrowheads="1"/>
          </p:cNvPicPr>
          <p:nvPr/>
        </p:nvPicPr>
        <p:blipFill>
          <a:blip r:embed="rId5" cstate="print"/>
          <a:srcRect/>
          <a:stretch>
            <a:fillRect/>
          </a:stretch>
        </p:blipFill>
        <p:spPr bwMode="auto">
          <a:xfrm>
            <a:off x="171450" y="1339850"/>
            <a:ext cx="1733550" cy="2543175"/>
          </a:xfrm>
          <a:prstGeom prst="rect">
            <a:avLst/>
          </a:prstGeom>
          <a:noFill/>
          <a:ln w="38100">
            <a:solidFill>
              <a:schemeClr val="tx1"/>
            </a:solidFill>
            <a:miter lim="800000"/>
            <a:headEnd/>
            <a:tailEnd/>
          </a:ln>
        </p:spPr>
      </p:pic>
      <p:pic>
        <p:nvPicPr>
          <p:cNvPr id="161814" name="Picture 22" descr="104"/>
          <p:cNvPicPr>
            <a:picLocks noChangeAspect="1" noChangeArrowheads="1"/>
          </p:cNvPicPr>
          <p:nvPr/>
        </p:nvPicPr>
        <p:blipFill>
          <a:blip r:embed="rId6" cstate="print"/>
          <a:srcRect/>
          <a:stretch>
            <a:fillRect/>
          </a:stretch>
        </p:blipFill>
        <p:spPr bwMode="auto">
          <a:xfrm>
            <a:off x="0" y="0"/>
            <a:ext cx="4419600" cy="3094038"/>
          </a:xfrm>
          <a:prstGeom prst="rect">
            <a:avLst/>
          </a:prstGeom>
          <a:noFill/>
          <a:ln w="38100">
            <a:solidFill>
              <a:schemeClr val="tx1"/>
            </a:solidFill>
            <a:miter lim="800000"/>
            <a:headEnd/>
            <a:tailEnd/>
          </a:ln>
        </p:spPr>
      </p:pic>
      <p:sp>
        <p:nvSpPr>
          <p:cNvPr id="161799" name="AutoShape 7"/>
          <p:cNvSpPr>
            <a:spLocks noChangeArrowheads="1"/>
          </p:cNvSpPr>
          <p:nvPr/>
        </p:nvSpPr>
        <p:spPr bwMode="auto">
          <a:xfrm>
            <a:off x="152400" y="228600"/>
            <a:ext cx="8915400" cy="914400"/>
          </a:xfrm>
          <a:prstGeom prst="wedgeRectCallout">
            <a:avLst>
              <a:gd name="adj1" fmla="val 4889"/>
              <a:gd name="adj2" fmla="val 293153"/>
            </a:avLst>
          </a:prstGeom>
          <a:solidFill>
            <a:srgbClr val="CCFFCC"/>
          </a:solidFill>
          <a:ln w="38100">
            <a:solidFill>
              <a:schemeClr val="tx1"/>
            </a:solidFill>
            <a:miter lim="800000"/>
            <a:headEnd/>
            <a:tailEnd/>
          </a:ln>
        </p:spPr>
        <p:txBody>
          <a:bodyPr/>
          <a:lstStyle/>
          <a:p>
            <a:pPr algn="ctr">
              <a:lnSpc>
                <a:spcPct val="80000"/>
              </a:lnSpc>
            </a:pPr>
            <a:r>
              <a:rPr kumimoji="1" lang="en-US" sz="3200">
                <a:latin typeface="Calibri" pitchFamily="34" charset="0"/>
                <a:ea typeface="Calibri" pitchFamily="34" charset="0"/>
                <a:cs typeface="Calibri" pitchFamily="34" charset="0"/>
              </a:rPr>
              <a:t>In 1754, VA governor sent 22 year old George Washington to protect an Ohio Company claim</a:t>
            </a:r>
          </a:p>
        </p:txBody>
      </p:sp>
      <p:pic>
        <p:nvPicPr>
          <p:cNvPr id="161815" name="Picture 23" descr="ExplorePAHistory-a0b3s0-a_349"/>
          <p:cNvPicPr>
            <a:picLocks noChangeAspect="1" noChangeArrowheads="1"/>
          </p:cNvPicPr>
          <p:nvPr/>
        </p:nvPicPr>
        <p:blipFill>
          <a:blip r:embed="rId7" cstate="print"/>
          <a:srcRect/>
          <a:stretch>
            <a:fillRect/>
          </a:stretch>
        </p:blipFill>
        <p:spPr bwMode="auto">
          <a:xfrm>
            <a:off x="152400" y="4191000"/>
            <a:ext cx="5943600" cy="2500313"/>
          </a:xfrm>
          <a:prstGeom prst="rect">
            <a:avLst/>
          </a:prstGeom>
          <a:noFill/>
          <a:ln w="38100">
            <a:solidFill>
              <a:schemeClr val="tx1"/>
            </a:solidFill>
            <a:miter lim="800000"/>
            <a:headEnd/>
            <a:tailEnd/>
          </a:ln>
        </p:spPr>
      </p:pic>
      <p:pic>
        <p:nvPicPr>
          <p:cNvPr id="161816" name="Picture 24" descr="paramountpress_2065_12682240"/>
          <p:cNvPicPr>
            <a:picLocks noChangeAspect="1" noChangeArrowheads="1"/>
          </p:cNvPicPr>
          <p:nvPr/>
        </p:nvPicPr>
        <p:blipFill>
          <a:blip r:embed="rId8" cstate="print"/>
          <a:srcRect/>
          <a:stretch>
            <a:fillRect/>
          </a:stretch>
        </p:blipFill>
        <p:spPr bwMode="auto">
          <a:xfrm>
            <a:off x="4589463" y="0"/>
            <a:ext cx="4572000" cy="3103563"/>
          </a:xfrm>
          <a:prstGeom prst="rect">
            <a:avLst/>
          </a:prstGeom>
          <a:noFill/>
          <a:ln w="38100">
            <a:solidFill>
              <a:schemeClr val="tx1"/>
            </a:solid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1799"/>
                                        </p:tgtEl>
                                        <p:attrNameLst>
                                          <p:attrName>style.visibility</p:attrName>
                                        </p:attrNameLst>
                                      </p:cBhvr>
                                      <p:to>
                                        <p:strVal val="visible"/>
                                      </p:to>
                                    </p:set>
                                    <p:animEffect transition="in" filter="fade">
                                      <p:cBhvr>
                                        <p:cTn id="7" dur="500"/>
                                        <p:tgtEl>
                                          <p:spTgt spid="16179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61801"/>
                                        </p:tgtEl>
                                        <p:attrNameLst>
                                          <p:attrName>style.visibility</p:attrName>
                                        </p:attrNameLst>
                                      </p:cBhvr>
                                      <p:to>
                                        <p:strVal val="visible"/>
                                      </p:to>
                                    </p:set>
                                    <p:animEffect transition="in" filter="fade">
                                      <p:cBhvr>
                                        <p:cTn id="11" dur="500"/>
                                        <p:tgtEl>
                                          <p:spTgt spid="161801"/>
                                        </p:tgtEl>
                                      </p:cBhvr>
                                    </p:animEffect>
                                  </p:childTnLst>
                                </p:cTn>
                              </p:par>
                              <p:par>
                                <p:cTn id="12" presetID="10" presetClass="entr" presetSubtype="0" fill="hold" nodeType="withEffect">
                                  <p:stCondLst>
                                    <p:cond delay="0"/>
                                  </p:stCondLst>
                                  <p:childTnLst>
                                    <p:set>
                                      <p:cBhvr>
                                        <p:cTn id="13" dur="1" fill="hold">
                                          <p:stCondLst>
                                            <p:cond delay="0"/>
                                          </p:stCondLst>
                                        </p:cTn>
                                        <p:tgtEl>
                                          <p:spTgt spid="161815"/>
                                        </p:tgtEl>
                                        <p:attrNameLst>
                                          <p:attrName>style.visibility</p:attrName>
                                        </p:attrNameLst>
                                      </p:cBhvr>
                                      <p:to>
                                        <p:strVal val="visible"/>
                                      </p:to>
                                    </p:set>
                                    <p:animEffect transition="in" filter="fade">
                                      <p:cBhvr>
                                        <p:cTn id="14" dur="500"/>
                                        <p:tgtEl>
                                          <p:spTgt spid="1618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grpId="1" nodeType="clickEffect">
                                  <p:stCondLst>
                                    <p:cond delay="0"/>
                                  </p:stCondLst>
                                  <p:childTnLst>
                                    <p:animEffect transition="out" filter="fade">
                                      <p:cBhvr>
                                        <p:cTn id="18" dur="500"/>
                                        <p:tgtEl>
                                          <p:spTgt spid="161799"/>
                                        </p:tgtEl>
                                      </p:cBhvr>
                                    </p:animEffect>
                                    <p:set>
                                      <p:cBhvr>
                                        <p:cTn id="19" dur="1" fill="hold">
                                          <p:stCondLst>
                                            <p:cond delay="499"/>
                                          </p:stCondLst>
                                        </p:cTn>
                                        <p:tgtEl>
                                          <p:spTgt spid="161799"/>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61801"/>
                                        </p:tgtEl>
                                      </p:cBhvr>
                                    </p:animEffect>
                                    <p:set>
                                      <p:cBhvr>
                                        <p:cTn id="22" dur="1" fill="hold">
                                          <p:stCondLst>
                                            <p:cond delay="499"/>
                                          </p:stCondLst>
                                        </p:cTn>
                                        <p:tgtEl>
                                          <p:spTgt spid="16180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61815"/>
                                        </p:tgtEl>
                                      </p:cBhvr>
                                    </p:animEffect>
                                    <p:set>
                                      <p:cBhvr>
                                        <p:cTn id="25" dur="1" fill="hold">
                                          <p:stCondLst>
                                            <p:cond delay="499"/>
                                          </p:stCondLst>
                                        </p:cTn>
                                        <p:tgtEl>
                                          <p:spTgt spid="161815"/>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61800"/>
                                        </p:tgtEl>
                                        <p:attrNameLst>
                                          <p:attrName>style.visibility</p:attrName>
                                        </p:attrNameLst>
                                      </p:cBhvr>
                                      <p:to>
                                        <p:strVal val="visible"/>
                                      </p:to>
                                    </p:set>
                                    <p:animEffect transition="in" filter="fade">
                                      <p:cBhvr>
                                        <p:cTn id="28" dur="500"/>
                                        <p:tgtEl>
                                          <p:spTgt spid="161800"/>
                                        </p:tgtEl>
                                      </p:cBhvr>
                                    </p:animEffect>
                                  </p:childTnLst>
                                </p:cTn>
                              </p:par>
                              <p:par>
                                <p:cTn id="29" presetID="10" presetClass="entr" presetSubtype="0" fill="hold" nodeType="withEffect">
                                  <p:stCondLst>
                                    <p:cond delay="0"/>
                                  </p:stCondLst>
                                  <p:childTnLst>
                                    <p:set>
                                      <p:cBhvr>
                                        <p:cTn id="30" dur="1" fill="hold">
                                          <p:stCondLst>
                                            <p:cond delay="0"/>
                                          </p:stCondLst>
                                        </p:cTn>
                                        <p:tgtEl>
                                          <p:spTgt spid="161814"/>
                                        </p:tgtEl>
                                        <p:attrNameLst>
                                          <p:attrName>style.visibility</p:attrName>
                                        </p:attrNameLst>
                                      </p:cBhvr>
                                      <p:to>
                                        <p:strVal val="visible"/>
                                      </p:to>
                                    </p:set>
                                    <p:animEffect transition="in" filter="fade">
                                      <p:cBhvr>
                                        <p:cTn id="31" dur="500"/>
                                        <p:tgtEl>
                                          <p:spTgt spid="161814"/>
                                        </p:tgtEl>
                                      </p:cBhvr>
                                    </p:animEffect>
                                  </p:childTnLst>
                                </p:cTn>
                              </p:par>
                              <p:par>
                                <p:cTn id="32" presetID="10" presetClass="entr" presetSubtype="0" fill="hold" nodeType="withEffect">
                                  <p:stCondLst>
                                    <p:cond delay="0"/>
                                  </p:stCondLst>
                                  <p:childTnLst>
                                    <p:set>
                                      <p:cBhvr>
                                        <p:cTn id="33" dur="1" fill="hold">
                                          <p:stCondLst>
                                            <p:cond delay="0"/>
                                          </p:stCondLst>
                                        </p:cTn>
                                        <p:tgtEl>
                                          <p:spTgt spid="161816"/>
                                        </p:tgtEl>
                                        <p:attrNameLst>
                                          <p:attrName>style.visibility</p:attrName>
                                        </p:attrNameLst>
                                      </p:cBhvr>
                                      <p:to>
                                        <p:strVal val="visible"/>
                                      </p:to>
                                    </p:set>
                                    <p:animEffect transition="in" filter="fade">
                                      <p:cBhvr>
                                        <p:cTn id="34" dur="500"/>
                                        <p:tgtEl>
                                          <p:spTgt spid="161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animBg="1"/>
      <p:bldP spid="161799" grpId="0" animBg="1"/>
      <p:bldP spid="161799"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sz="3200">
              <a:latin typeface="Calibri" pitchFamily="34" charset="0"/>
              <a:ea typeface="Calibri" pitchFamily="34" charset="0"/>
              <a:cs typeface="Calibri" pitchFamily="34" charset="0"/>
            </a:endParaRPr>
          </a:p>
        </p:txBody>
      </p:sp>
      <p:sp>
        <p:nvSpPr>
          <p:cNvPr id="1331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sz="3200">
              <a:latin typeface="Calibri" pitchFamily="34" charset="0"/>
              <a:ea typeface="Calibri" pitchFamily="34" charset="0"/>
              <a:cs typeface="Calibri" pitchFamily="34" charset="0"/>
            </a:endParaRPr>
          </a:p>
        </p:txBody>
      </p:sp>
      <p:pic>
        <p:nvPicPr>
          <p:cNvPr id="13316" name="Picture 6" descr="20280"/>
          <p:cNvPicPr>
            <a:picLocks noChangeAspect="1" noChangeArrowheads="1"/>
          </p:cNvPicPr>
          <p:nvPr/>
        </p:nvPicPr>
        <p:blipFill>
          <a:blip r:embed="rId3" cstate="print"/>
          <a:srcRect t="17027" b="7393"/>
          <a:stretch>
            <a:fillRect/>
          </a:stretch>
        </p:blipFill>
        <p:spPr bwMode="auto">
          <a:xfrm>
            <a:off x="838200" y="736600"/>
            <a:ext cx="7315200" cy="6121400"/>
          </a:xfrm>
          <a:prstGeom prst="rect">
            <a:avLst/>
          </a:prstGeom>
          <a:noFill/>
          <a:ln w="38100">
            <a:noFill/>
            <a:miter lim="800000"/>
            <a:headEnd/>
            <a:tailEnd/>
          </a:ln>
        </p:spPr>
      </p:pic>
      <p:sp>
        <p:nvSpPr>
          <p:cNvPr id="13317" name="Rectangle 4"/>
          <p:cNvSpPr>
            <a:spLocks noGrp="1" noChangeArrowheads="1"/>
          </p:cNvSpPr>
          <p:nvPr>
            <p:ph type="title"/>
          </p:nvPr>
        </p:nvSpPr>
        <p:spPr>
          <a:xfrm>
            <a:off x="0" y="0"/>
            <a:ext cx="9144000" cy="762000"/>
          </a:xfrm>
        </p:spPr>
        <p:txBody>
          <a:bodyPr/>
          <a:lstStyle/>
          <a:p>
            <a:r>
              <a:rPr lang="en-US" sz="3200" smtClean="0">
                <a:solidFill>
                  <a:schemeClr val="tx1"/>
                </a:solidFill>
                <a:latin typeface="Calibri" pitchFamily="34" charset="0"/>
                <a:ea typeface="Calibri" pitchFamily="34" charset="0"/>
                <a:cs typeface="Calibri" pitchFamily="34" charset="0"/>
              </a:rPr>
              <a:t>The French and Indian War (1754-1763)</a:t>
            </a:r>
          </a:p>
        </p:txBody>
      </p:sp>
      <p:sp>
        <p:nvSpPr>
          <p:cNvPr id="13318" name="Rectangular Callout 3"/>
          <p:cNvSpPr>
            <a:spLocks noChangeArrowheads="1"/>
          </p:cNvSpPr>
          <p:nvPr/>
        </p:nvSpPr>
        <p:spPr bwMode="auto">
          <a:xfrm>
            <a:off x="152400" y="838200"/>
            <a:ext cx="3581400" cy="862013"/>
          </a:xfrm>
          <a:prstGeom prst="wedgeRectCallout">
            <a:avLst>
              <a:gd name="adj1" fmla="val 28431"/>
              <a:gd name="adj2" fmla="val 12269"/>
            </a:avLst>
          </a:prstGeom>
          <a:solidFill>
            <a:srgbClr val="CCFFCC"/>
          </a:solidFill>
          <a:ln w="9525" algn="ctr">
            <a:solidFill>
              <a:schemeClr val="tx1"/>
            </a:solidFill>
            <a:round/>
            <a:headEnd/>
            <a:tailEnd/>
          </a:ln>
        </p:spPr>
        <p:txBody>
          <a:bodyPr/>
          <a:lstStyle/>
          <a:p>
            <a:pPr algn="ctr">
              <a:lnSpc>
                <a:spcPct val="85000"/>
              </a:lnSpc>
            </a:pPr>
            <a:r>
              <a:rPr lang="en-US" sz="3200">
                <a:latin typeface="Calibri" pitchFamily="34" charset="0"/>
                <a:ea typeface="Calibri" pitchFamily="34" charset="0"/>
                <a:cs typeface="Calibri" pitchFamily="34" charset="0"/>
              </a:rPr>
              <a:t>Britain &amp; the North American colonists </a:t>
            </a:r>
          </a:p>
        </p:txBody>
      </p:sp>
      <p:sp>
        <p:nvSpPr>
          <p:cNvPr id="13319" name="Rectangular Callout 17"/>
          <p:cNvSpPr>
            <a:spLocks noChangeArrowheads="1"/>
          </p:cNvSpPr>
          <p:nvPr/>
        </p:nvSpPr>
        <p:spPr bwMode="auto">
          <a:xfrm>
            <a:off x="3962400" y="1054100"/>
            <a:ext cx="533400" cy="430213"/>
          </a:xfrm>
          <a:prstGeom prst="wedgeRectCallout">
            <a:avLst>
              <a:gd name="adj1" fmla="val 28431"/>
              <a:gd name="adj2" fmla="val 12269"/>
            </a:avLst>
          </a:prstGeom>
          <a:solidFill>
            <a:srgbClr val="FFFFCC"/>
          </a:solidFill>
          <a:ln w="9525" algn="ctr">
            <a:solidFill>
              <a:schemeClr val="tx1"/>
            </a:solidFill>
            <a:round/>
            <a:headEnd/>
            <a:tailEnd/>
          </a:ln>
        </p:spPr>
        <p:txBody>
          <a:bodyPr/>
          <a:lstStyle/>
          <a:p>
            <a:pPr algn="ctr">
              <a:lnSpc>
                <a:spcPct val="85000"/>
              </a:lnSpc>
            </a:pPr>
            <a:r>
              <a:rPr lang="en-US" sz="3200">
                <a:latin typeface="Calibri" pitchFamily="34" charset="0"/>
                <a:ea typeface="Calibri" pitchFamily="34" charset="0"/>
                <a:cs typeface="Calibri" pitchFamily="34" charset="0"/>
              </a:rPr>
              <a:t>vs</a:t>
            </a:r>
          </a:p>
        </p:txBody>
      </p:sp>
      <p:sp>
        <p:nvSpPr>
          <p:cNvPr id="13320" name="Rectangular Callout 18"/>
          <p:cNvSpPr>
            <a:spLocks noChangeArrowheads="1"/>
          </p:cNvSpPr>
          <p:nvPr/>
        </p:nvSpPr>
        <p:spPr bwMode="auto">
          <a:xfrm>
            <a:off x="4724400" y="838200"/>
            <a:ext cx="4114800" cy="862013"/>
          </a:xfrm>
          <a:prstGeom prst="wedgeRectCallout">
            <a:avLst>
              <a:gd name="adj1" fmla="val 28431"/>
              <a:gd name="adj2" fmla="val 12269"/>
            </a:avLst>
          </a:prstGeom>
          <a:solidFill>
            <a:srgbClr val="FFCC99"/>
          </a:solidFill>
          <a:ln w="9525" algn="ctr">
            <a:solidFill>
              <a:schemeClr val="tx1"/>
            </a:solidFill>
            <a:round/>
            <a:headEnd/>
            <a:tailEnd/>
          </a:ln>
        </p:spPr>
        <p:txBody>
          <a:bodyPr/>
          <a:lstStyle/>
          <a:p>
            <a:pPr algn="ctr">
              <a:lnSpc>
                <a:spcPct val="85000"/>
              </a:lnSpc>
            </a:pPr>
            <a:r>
              <a:rPr lang="en-US" sz="3200">
                <a:latin typeface="Calibri" pitchFamily="34" charset="0"/>
                <a:ea typeface="Calibri" pitchFamily="34" charset="0"/>
                <a:cs typeface="Calibri" pitchFamily="34" charset="0"/>
              </a:rPr>
              <a:t>France, their colonists, &amp; Indian allies </a:t>
            </a:r>
          </a:p>
        </p:txBody>
      </p:sp>
      <p:sp>
        <p:nvSpPr>
          <p:cNvPr id="23" name="Rectangle 9"/>
          <p:cNvSpPr>
            <a:spLocks noChangeArrowheads="1"/>
          </p:cNvSpPr>
          <p:nvPr/>
        </p:nvSpPr>
        <p:spPr bwMode="auto">
          <a:xfrm>
            <a:off x="4800600" y="838200"/>
            <a:ext cx="1295400" cy="431800"/>
          </a:xfrm>
          <a:prstGeom prst="rect">
            <a:avLst/>
          </a:prstGeom>
          <a:noFill/>
          <a:ln w="38100">
            <a:solidFill>
              <a:srgbClr val="800080"/>
            </a:solidFill>
            <a:miter lim="800000"/>
            <a:headEnd/>
            <a:tailEnd/>
          </a:ln>
        </p:spPr>
        <p:txBody>
          <a:bodyPr wrap="none" anchor="ctr"/>
          <a:lstStyle/>
          <a:p>
            <a:endParaRPr lang="en-US">
              <a:latin typeface="Calibri" pitchFamily="34" charset="0"/>
              <a:ea typeface="Calibri" pitchFamily="34" charset="0"/>
              <a:cs typeface="Calibri" pitchFamily="34" charset="0"/>
            </a:endParaRPr>
          </a:p>
        </p:txBody>
      </p:sp>
      <p:sp>
        <p:nvSpPr>
          <p:cNvPr id="24" name="Rectangle 10"/>
          <p:cNvSpPr>
            <a:spLocks noChangeArrowheads="1"/>
          </p:cNvSpPr>
          <p:nvPr/>
        </p:nvSpPr>
        <p:spPr bwMode="auto">
          <a:xfrm>
            <a:off x="5943600" y="1295400"/>
            <a:ext cx="1066800" cy="404813"/>
          </a:xfrm>
          <a:prstGeom prst="rect">
            <a:avLst/>
          </a:prstGeom>
          <a:noFill/>
          <a:ln w="38100">
            <a:solidFill>
              <a:srgbClr val="800080"/>
            </a:solidFill>
            <a:miter lim="800000"/>
            <a:headEnd/>
            <a:tailEnd/>
          </a:ln>
        </p:spPr>
        <p:txBody>
          <a:bodyPr wrap="none" anchor="ctr"/>
          <a:lstStyle/>
          <a:p>
            <a:endParaRPr lang="en-US">
              <a:latin typeface="Calibri" pitchFamily="34" charset="0"/>
              <a:ea typeface="Calibri" pitchFamily="34" charset="0"/>
              <a:cs typeface="Calibri" pitchFamily="34" charset="0"/>
            </a:endParaRPr>
          </a:p>
        </p:txBody>
      </p:sp>
      <p:sp>
        <p:nvSpPr>
          <p:cNvPr id="25" name="Rectangle 11"/>
          <p:cNvSpPr>
            <a:spLocks noChangeArrowheads="1"/>
          </p:cNvSpPr>
          <p:nvPr/>
        </p:nvSpPr>
        <p:spPr bwMode="auto">
          <a:xfrm>
            <a:off x="1905000" y="152400"/>
            <a:ext cx="3886200" cy="457200"/>
          </a:xfrm>
          <a:prstGeom prst="rect">
            <a:avLst/>
          </a:prstGeom>
          <a:noFill/>
          <a:ln w="38100">
            <a:solidFill>
              <a:srgbClr val="800080"/>
            </a:solidFill>
            <a:miter lim="800000"/>
            <a:headEnd/>
            <a:tailEnd/>
          </a:ln>
        </p:spPr>
        <p:txBody>
          <a:bodyPr wrap="none" anchor="ctr"/>
          <a:lstStyle/>
          <a:p>
            <a:endParaRPr lang="en-US">
              <a:latin typeface="Calibri" pitchFamily="34" charset="0"/>
              <a:ea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5" descr="seven%20years%20war%20map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 name="Rectangle 12"/>
          <p:cNvSpPr>
            <a:spLocks noChangeArrowheads="1"/>
          </p:cNvSpPr>
          <p:nvPr/>
        </p:nvSpPr>
        <p:spPr bwMode="auto">
          <a:xfrm>
            <a:off x="2743200" y="4710113"/>
            <a:ext cx="6324600" cy="2071687"/>
          </a:xfrm>
          <a:prstGeom prst="rect">
            <a:avLst/>
          </a:prstGeom>
          <a:solidFill>
            <a:srgbClr val="CCFFCC"/>
          </a:solidFill>
          <a:ln w="9525">
            <a:solidFill>
              <a:schemeClr val="tx1"/>
            </a:solidFill>
            <a:miter lim="800000"/>
            <a:headEnd/>
            <a:tailEnd/>
          </a:ln>
        </p:spPr>
        <p:txBody>
          <a:bodyPr>
            <a:spAutoFit/>
          </a:bodyPr>
          <a:lstStyle/>
          <a:p>
            <a:pPr algn="ctr">
              <a:lnSpc>
                <a:spcPct val="80000"/>
              </a:lnSpc>
              <a:buClr>
                <a:schemeClr val="accent1"/>
              </a:buClr>
            </a:pPr>
            <a:r>
              <a:rPr kumimoji="1" lang="en-US" sz="3200">
                <a:latin typeface="Calibri" pitchFamily="34" charset="0"/>
                <a:ea typeface="Calibri" pitchFamily="34" charset="0"/>
                <a:cs typeface="Calibri" pitchFamily="34" charset="0"/>
              </a:rPr>
              <a:t>The war started in North America (1754-1763), but became part of </a:t>
            </a:r>
            <a:br>
              <a:rPr kumimoji="1" lang="en-US" sz="3200">
                <a:latin typeface="Calibri" pitchFamily="34" charset="0"/>
                <a:ea typeface="Calibri" pitchFamily="34" charset="0"/>
                <a:cs typeface="Calibri" pitchFamily="34" charset="0"/>
              </a:rPr>
            </a:br>
            <a:r>
              <a:rPr kumimoji="1" lang="en-US" sz="3200">
                <a:latin typeface="Calibri" pitchFamily="34" charset="0"/>
                <a:ea typeface="Calibri" pitchFamily="34" charset="0"/>
                <a:cs typeface="Calibri" pitchFamily="34" charset="0"/>
              </a:rPr>
              <a:t>a larger, “world” war called the </a:t>
            </a:r>
            <a:br>
              <a:rPr kumimoji="1" lang="en-US" sz="3200">
                <a:latin typeface="Calibri" pitchFamily="34" charset="0"/>
                <a:ea typeface="Calibri" pitchFamily="34" charset="0"/>
                <a:cs typeface="Calibri" pitchFamily="34" charset="0"/>
              </a:rPr>
            </a:br>
            <a:r>
              <a:rPr kumimoji="1" lang="en-US" sz="3200" u="sng">
                <a:latin typeface="Calibri" pitchFamily="34" charset="0"/>
                <a:ea typeface="Calibri" pitchFamily="34" charset="0"/>
                <a:cs typeface="Calibri" pitchFamily="34" charset="0"/>
              </a:rPr>
              <a:t>Seven Years War</a:t>
            </a:r>
            <a:r>
              <a:rPr kumimoji="1" lang="en-US" sz="3200">
                <a:latin typeface="Calibri" pitchFamily="34" charset="0"/>
                <a:ea typeface="Calibri" pitchFamily="34" charset="0"/>
                <a:cs typeface="Calibri" pitchFamily="34" charset="0"/>
              </a:rPr>
              <a:t> (1756-1763) </a:t>
            </a:r>
            <a:br>
              <a:rPr kumimoji="1" lang="en-US" sz="3200">
                <a:latin typeface="Calibri" pitchFamily="34" charset="0"/>
                <a:ea typeface="Calibri" pitchFamily="34" charset="0"/>
                <a:cs typeface="Calibri" pitchFamily="34" charset="0"/>
              </a:rPr>
            </a:br>
            <a:r>
              <a:rPr kumimoji="1" lang="en-US" sz="3200">
                <a:latin typeface="Calibri" pitchFamily="34" charset="0"/>
                <a:ea typeface="Calibri" pitchFamily="34" charset="0"/>
                <a:cs typeface="Calibri" pitchFamily="34" charset="0"/>
              </a:rPr>
              <a:t>due to competition among empires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6" descr="American Revolution - Revolutionary War - Major Results of the French and Indian War"/>
          <p:cNvPicPr>
            <a:picLocks noChangeAspect="1" noChangeArrowheads="1"/>
          </p:cNvPicPr>
          <p:nvPr/>
        </p:nvPicPr>
        <p:blipFill>
          <a:blip r:embed="rId2" cstate="print">
            <a:lum bright="12000" contrast="30000"/>
          </a:blip>
          <a:srcRect/>
          <a:stretch>
            <a:fillRect/>
          </a:stretch>
        </p:blipFill>
        <p:spPr bwMode="auto">
          <a:xfrm>
            <a:off x="195263" y="68263"/>
            <a:ext cx="5292725" cy="3894137"/>
          </a:xfrm>
          <a:prstGeom prst="rect">
            <a:avLst/>
          </a:prstGeom>
          <a:noFill/>
          <a:ln w="38100">
            <a:noFill/>
            <a:miter lim="800000"/>
            <a:headEnd/>
            <a:tailEnd/>
          </a:ln>
        </p:spPr>
      </p:pic>
      <p:pic>
        <p:nvPicPr>
          <p:cNvPr id="15363" name="Picture 7" descr="EVNT2A-00216"/>
          <p:cNvPicPr>
            <a:picLocks noChangeAspect="1" noChangeArrowheads="1"/>
          </p:cNvPicPr>
          <p:nvPr/>
        </p:nvPicPr>
        <p:blipFill>
          <a:blip r:embed="rId3" cstate="print"/>
          <a:srcRect/>
          <a:stretch>
            <a:fillRect/>
          </a:stretch>
        </p:blipFill>
        <p:spPr bwMode="auto">
          <a:xfrm>
            <a:off x="5154613" y="2057400"/>
            <a:ext cx="3913187" cy="4516438"/>
          </a:xfrm>
          <a:prstGeom prst="rect">
            <a:avLst/>
          </a:prstGeom>
          <a:noFill/>
          <a:ln w="38100">
            <a:noFill/>
            <a:miter lim="800000"/>
            <a:headEnd/>
            <a:tailEnd/>
          </a:ln>
        </p:spPr>
      </p:pic>
      <p:pic>
        <p:nvPicPr>
          <p:cNvPr id="15364" name="Picture 10" descr="C:\Users\e200203909\Pictures\CPUSH Images\britishred.gif"/>
          <p:cNvPicPr>
            <a:picLocks noChangeAspect="1" noChangeArrowheads="1"/>
          </p:cNvPicPr>
          <p:nvPr/>
        </p:nvPicPr>
        <p:blipFill>
          <a:blip r:embed="rId4" cstate="print"/>
          <a:srcRect/>
          <a:stretch>
            <a:fillRect/>
          </a:stretch>
        </p:blipFill>
        <p:spPr bwMode="auto">
          <a:xfrm>
            <a:off x="195263" y="4114800"/>
            <a:ext cx="2997200" cy="1828800"/>
          </a:xfrm>
          <a:prstGeom prst="rect">
            <a:avLst/>
          </a:prstGeom>
          <a:noFill/>
          <a:ln w="9525">
            <a:noFill/>
            <a:miter lim="800000"/>
            <a:headEnd/>
            <a:tailEnd/>
          </a:ln>
        </p:spPr>
      </p:pic>
      <p:pic>
        <p:nvPicPr>
          <p:cNvPr id="15365" name="Picture 8" descr="http://www.hpsd.k12.pa.us/archives/clausen/flags/revolution/images/R43.jpg"/>
          <p:cNvPicPr>
            <a:picLocks noChangeAspect="1" noChangeArrowheads="1"/>
          </p:cNvPicPr>
          <p:nvPr/>
        </p:nvPicPr>
        <p:blipFill>
          <a:blip r:embed="rId5" cstate="print"/>
          <a:srcRect l="3960" t="7437" r="5450" b="5679"/>
          <a:stretch>
            <a:fillRect/>
          </a:stretch>
        </p:blipFill>
        <p:spPr bwMode="auto">
          <a:xfrm>
            <a:off x="2089150" y="4953000"/>
            <a:ext cx="2940050" cy="1828800"/>
          </a:xfrm>
          <a:prstGeom prst="rect">
            <a:avLst/>
          </a:prstGeom>
          <a:noFill/>
          <a:ln w="9525">
            <a:noFill/>
            <a:miter lim="800000"/>
            <a:headEnd/>
            <a:tailEnd/>
          </a:ln>
        </p:spPr>
      </p:pic>
      <p:sp>
        <p:nvSpPr>
          <p:cNvPr id="15366" name="TextBox 11"/>
          <p:cNvSpPr txBox="1">
            <a:spLocks noChangeArrowheads="1"/>
          </p:cNvSpPr>
          <p:nvPr/>
        </p:nvSpPr>
        <p:spPr bwMode="auto">
          <a:xfrm>
            <a:off x="5638800" y="457200"/>
            <a:ext cx="3379788" cy="830263"/>
          </a:xfrm>
          <a:prstGeom prst="rect">
            <a:avLst/>
          </a:prstGeom>
          <a:noFill/>
          <a:ln w="9525">
            <a:noFill/>
            <a:miter lim="800000"/>
            <a:headEnd/>
            <a:tailEnd/>
          </a:ln>
        </p:spPr>
        <p:txBody>
          <a:bodyPr>
            <a:spAutoFit/>
          </a:bodyPr>
          <a:lstStyle/>
          <a:p>
            <a:pPr algn="ctr"/>
            <a:r>
              <a:rPr lang="en-US" sz="2400">
                <a:latin typeface="Calibri" pitchFamily="34" charset="0"/>
                <a:ea typeface="Calibri" pitchFamily="34" charset="0"/>
                <a:cs typeface="Calibri" pitchFamily="34" charset="0"/>
                <a:hlinkClick r:id="rId6"/>
              </a:rPr>
              <a:t>Battle Scene of the French and Indian War</a:t>
            </a:r>
            <a:endParaRPr lang="en-US" sz="240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sz="3200">
              <a:latin typeface="Calibri" pitchFamily="34" charset="0"/>
              <a:ea typeface="Calibri" pitchFamily="34" charset="0"/>
              <a:cs typeface="Calibri" pitchFamily="34" charset="0"/>
            </a:endParaRPr>
          </a:p>
        </p:txBody>
      </p:sp>
      <p:sp>
        <p:nvSpPr>
          <p:cNvPr id="1638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sz="3200">
              <a:latin typeface="Calibri" pitchFamily="34" charset="0"/>
              <a:ea typeface="Calibri" pitchFamily="34" charset="0"/>
              <a:cs typeface="Calibri" pitchFamily="34" charset="0"/>
            </a:endParaRPr>
          </a:p>
        </p:txBody>
      </p:sp>
      <p:pic>
        <p:nvPicPr>
          <p:cNvPr id="16388" name="Picture 6" descr="20280"/>
          <p:cNvPicPr>
            <a:picLocks noChangeAspect="1" noChangeArrowheads="1"/>
          </p:cNvPicPr>
          <p:nvPr/>
        </p:nvPicPr>
        <p:blipFill>
          <a:blip r:embed="rId3" cstate="print"/>
          <a:srcRect t="17027" b="7393"/>
          <a:stretch>
            <a:fillRect/>
          </a:stretch>
        </p:blipFill>
        <p:spPr bwMode="auto">
          <a:xfrm>
            <a:off x="838200" y="736600"/>
            <a:ext cx="7315200" cy="6121400"/>
          </a:xfrm>
          <a:prstGeom prst="rect">
            <a:avLst/>
          </a:prstGeom>
          <a:noFill/>
          <a:ln w="38100">
            <a:noFill/>
            <a:miter lim="800000"/>
            <a:headEnd/>
            <a:tailEnd/>
          </a:ln>
        </p:spPr>
      </p:pic>
      <p:sp>
        <p:nvSpPr>
          <p:cNvPr id="16389" name="Rectangle 4"/>
          <p:cNvSpPr>
            <a:spLocks noGrp="1" noChangeArrowheads="1"/>
          </p:cNvSpPr>
          <p:nvPr>
            <p:ph type="title"/>
          </p:nvPr>
        </p:nvSpPr>
        <p:spPr>
          <a:xfrm>
            <a:off x="0" y="0"/>
            <a:ext cx="9144000" cy="762000"/>
          </a:xfrm>
        </p:spPr>
        <p:txBody>
          <a:bodyPr/>
          <a:lstStyle/>
          <a:p>
            <a:r>
              <a:rPr lang="en-US" sz="3200" smtClean="0">
                <a:solidFill>
                  <a:schemeClr val="tx1"/>
                </a:solidFill>
                <a:latin typeface="Calibri" pitchFamily="34" charset="0"/>
                <a:ea typeface="Calibri" pitchFamily="34" charset="0"/>
                <a:cs typeface="Calibri" pitchFamily="34" charset="0"/>
              </a:rPr>
              <a:t>The French and Indian War (1754-1763)</a:t>
            </a:r>
          </a:p>
        </p:txBody>
      </p:sp>
      <p:sp>
        <p:nvSpPr>
          <p:cNvPr id="16390" name="Rectangular Callout 3"/>
          <p:cNvSpPr>
            <a:spLocks noChangeArrowheads="1"/>
          </p:cNvSpPr>
          <p:nvPr/>
        </p:nvSpPr>
        <p:spPr bwMode="auto">
          <a:xfrm>
            <a:off x="76200" y="685800"/>
            <a:ext cx="4419600" cy="862013"/>
          </a:xfrm>
          <a:prstGeom prst="wedgeRectCallout">
            <a:avLst>
              <a:gd name="adj1" fmla="val 28431"/>
              <a:gd name="adj2" fmla="val 12269"/>
            </a:avLst>
          </a:prstGeom>
          <a:solidFill>
            <a:srgbClr val="FFFFCC"/>
          </a:solidFill>
          <a:ln w="9525" algn="ctr">
            <a:solidFill>
              <a:schemeClr val="tx1"/>
            </a:solidFill>
            <a:round/>
            <a:headEnd/>
            <a:tailEnd/>
          </a:ln>
        </p:spPr>
        <p:txBody>
          <a:bodyPr/>
          <a:lstStyle/>
          <a:p>
            <a:pPr algn="ctr">
              <a:lnSpc>
                <a:spcPct val="80000"/>
              </a:lnSpc>
            </a:pPr>
            <a:r>
              <a:rPr kumimoji="1" lang="en-US" sz="3200">
                <a:latin typeface="Calibri" pitchFamily="34" charset="0"/>
                <a:ea typeface="Calibri" pitchFamily="34" charset="0"/>
                <a:cs typeface="Calibri" pitchFamily="34" charset="0"/>
              </a:rPr>
              <a:t>Britain was losing during the early years of the war </a:t>
            </a:r>
          </a:p>
        </p:txBody>
      </p:sp>
      <p:sp>
        <p:nvSpPr>
          <p:cNvPr id="12" name="Rectangular Callout 11"/>
          <p:cNvSpPr>
            <a:spLocks noChangeArrowheads="1"/>
          </p:cNvSpPr>
          <p:nvPr/>
        </p:nvSpPr>
        <p:spPr bwMode="auto">
          <a:xfrm>
            <a:off x="76200" y="1676400"/>
            <a:ext cx="3657600" cy="2362200"/>
          </a:xfrm>
          <a:prstGeom prst="wedgeRectCallout">
            <a:avLst>
              <a:gd name="adj1" fmla="val 28431"/>
              <a:gd name="adj2" fmla="val 12269"/>
            </a:avLst>
          </a:prstGeom>
          <a:solidFill>
            <a:srgbClr val="CCFFFF"/>
          </a:solidFill>
          <a:ln w="9525" algn="ctr">
            <a:solidFill>
              <a:schemeClr val="tx1"/>
            </a:solidFill>
            <a:round/>
            <a:headEnd/>
            <a:tailEnd/>
          </a:ln>
        </p:spPr>
        <p:txBody>
          <a:bodyPr/>
          <a:lstStyle/>
          <a:p>
            <a:pPr algn="ctr">
              <a:lnSpc>
                <a:spcPct val="80000"/>
              </a:lnSpc>
            </a:pPr>
            <a:r>
              <a:rPr kumimoji="1" lang="en-US" sz="3200">
                <a:latin typeface="Calibri" pitchFamily="34" charset="0"/>
                <a:ea typeface="Calibri" pitchFamily="34" charset="0"/>
                <a:cs typeface="Calibri" pitchFamily="34" charset="0"/>
              </a:rPr>
              <a:t>The colonists saw this war as another European conflict &amp; did not help fight or raise taxes as much as England expected </a:t>
            </a:r>
          </a:p>
        </p:txBody>
      </p:sp>
      <p:sp>
        <p:nvSpPr>
          <p:cNvPr id="13" name="Rectangular Callout 12"/>
          <p:cNvSpPr>
            <a:spLocks noChangeArrowheads="1"/>
          </p:cNvSpPr>
          <p:nvPr/>
        </p:nvSpPr>
        <p:spPr bwMode="auto">
          <a:xfrm>
            <a:off x="76200" y="4191000"/>
            <a:ext cx="3505200" cy="1981200"/>
          </a:xfrm>
          <a:prstGeom prst="wedgeRectCallout">
            <a:avLst>
              <a:gd name="adj1" fmla="val 28431"/>
              <a:gd name="adj2" fmla="val 12269"/>
            </a:avLst>
          </a:prstGeom>
          <a:solidFill>
            <a:srgbClr val="FFCC99"/>
          </a:solidFill>
          <a:ln w="9525" algn="ctr">
            <a:solidFill>
              <a:schemeClr val="tx1"/>
            </a:solidFill>
            <a:round/>
            <a:headEnd/>
            <a:tailEnd/>
          </a:ln>
        </p:spPr>
        <p:txBody>
          <a:bodyPr/>
          <a:lstStyle/>
          <a:p>
            <a:pPr algn="ctr">
              <a:lnSpc>
                <a:spcPct val="80000"/>
              </a:lnSpc>
            </a:pPr>
            <a:r>
              <a:rPr kumimoji="1" lang="en-US" sz="3200">
                <a:latin typeface="Calibri" pitchFamily="34" charset="0"/>
                <a:ea typeface="Calibri" pitchFamily="34" charset="0"/>
                <a:cs typeface="Calibri" pitchFamily="34" charset="0"/>
              </a:rPr>
              <a:t>But, in 1757, British Prime Minister William Pitt issued </a:t>
            </a:r>
            <a:br>
              <a:rPr kumimoji="1" lang="en-US" sz="3200">
                <a:latin typeface="Calibri" pitchFamily="34" charset="0"/>
                <a:ea typeface="Calibri" pitchFamily="34" charset="0"/>
                <a:cs typeface="Calibri" pitchFamily="34" charset="0"/>
              </a:rPr>
            </a:br>
            <a:r>
              <a:rPr kumimoji="1" lang="en-US" sz="3200">
                <a:latin typeface="Calibri" pitchFamily="34" charset="0"/>
                <a:ea typeface="Calibri" pitchFamily="34" charset="0"/>
                <a:cs typeface="Calibri" pitchFamily="34" charset="0"/>
              </a:rPr>
              <a:t>a “blank check” </a:t>
            </a:r>
            <a:br>
              <a:rPr kumimoji="1" lang="en-US" sz="3200">
                <a:latin typeface="Calibri" pitchFamily="34" charset="0"/>
                <a:ea typeface="Calibri" pitchFamily="34" charset="0"/>
                <a:cs typeface="Calibri" pitchFamily="34" charset="0"/>
              </a:rPr>
            </a:br>
            <a:r>
              <a:rPr kumimoji="1" lang="en-US" sz="3200">
                <a:latin typeface="Calibri" pitchFamily="34" charset="0"/>
                <a:ea typeface="Calibri" pitchFamily="34" charset="0"/>
                <a:cs typeface="Calibri" pitchFamily="34" charset="0"/>
              </a:rPr>
              <a:t>to win the war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41823" t="16818" r="26108" b="14909"/>
          <a:stretch>
            <a:fillRect/>
          </a:stretch>
        </p:blipFill>
        <p:spPr bwMode="auto">
          <a:xfrm>
            <a:off x="112713" y="1524000"/>
            <a:ext cx="4343400" cy="5199063"/>
          </a:xfrm>
          <a:prstGeom prst="rect">
            <a:avLst/>
          </a:prstGeom>
          <a:noFill/>
          <a:ln w="9525">
            <a:noFill/>
            <a:miter lim="800000"/>
            <a:headEnd/>
            <a:tailEnd/>
          </a:ln>
          <a:effectLst/>
        </p:spPr>
      </p:pic>
      <p:pic>
        <p:nvPicPr>
          <p:cNvPr id="17411" name="Picture 3"/>
          <p:cNvPicPr>
            <a:picLocks noChangeAspect="1" noChangeArrowheads="1"/>
          </p:cNvPicPr>
          <p:nvPr/>
        </p:nvPicPr>
        <p:blipFill>
          <a:blip r:embed="rId4" cstate="print"/>
          <a:srcRect l="52713" t="14529" r="13766" b="15993"/>
          <a:stretch>
            <a:fillRect/>
          </a:stretch>
        </p:blipFill>
        <p:spPr bwMode="auto">
          <a:xfrm>
            <a:off x="4572000" y="1524000"/>
            <a:ext cx="4432300" cy="5199063"/>
          </a:xfrm>
          <a:prstGeom prst="rect">
            <a:avLst/>
          </a:prstGeom>
          <a:noFill/>
          <a:ln w="9525">
            <a:noFill/>
            <a:miter lim="800000"/>
            <a:headEnd/>
            <a:tailEnd/>
          </a:ln>
          <a:effectLst/>
        </p:spPr>
      </p:pic>
      <p:pic>
        <p:nvPicPr>
          <p:cNvPr id="17412" name="Picture 4"/>
          <p:cNvPicPr>
            <a:picLocks noChangeAspect="1" noChangeArrowheads="1"/>
          </p:cNvPicPr>
          <p:nvPr/>
        </p:nvPicPr>
        <p:blipFill>
          <a:blip r:embed="rId5" cstate="print"/>
          <a:srcRect l="47041" t="50000" r="32970" b="26700"/>
          <a:stretch>
            <a:fillRect/>
          </a:stretch>
        </p:blipFill>
        <p:spPr bwMode="auto">
          <a:xfrm>
            <a:off x="4719638" y="5791200"/>
            <a:ext cx="1300162" cy="852488"/>
          </a:xfrm>
          <a:prstGeom prst="rect">
            <a:avLst/>
          </a:prstGeom>
          <a:noFill/>
          <a:ln w="9525">
            <a:solidFill>
              <a:schemeClr val="tx1"/>
            </a:solidFill>
            <a:miter lim="800000"/>
            <a:headEnd/>
            <a:tailEnd/>
          </a:ln>
          <a:effectLst/>
        </p:spPr>
      </p:pic>
      <p:pic>
        <p:nvPicPr>
          <p:cNvPr id="17413" name="Picture 4"/>
          <p:cNvPicPr>
            <a:picLocks noChangeAspect="1" noChangeArrowheads="1"/>
          </p:cNvPicPr>
          <p:nvPr/>
        </p:nvPicPr>
        <p:blipFill>
          <a:blip r:embed="rId5" cstate="print"/>
          <a:srcRect l="47041" t="50000" r="32970" b="26700"/>
          <a:stretch>
            <a:fillRect/>
          </a:stretch>
        </p:blipFill>
        <p:spPr bwMode="auto">
          <a:xfrm>
            <a:off x="147638" y="5791200"/>
            <a:ext cx="1300162" cy="852488"/>
          </a:xfrm>
          <a:prstGeom prst="rect">
            <a:avLst/>
          </a:prstGeom>
          <a:noFill/>
          <a:ln w="9525">
            <a:solidFill>
              <a:schemeClr val="tx1"/>
            </a:solidFill>
            <a:miter lim="800000"/>
            <a:headEnd/>
            <a:tailEnd/>
          </a:ln>
          <a:effectLst/>
        </p:spPr>
      </p:pic>
      <p:sp>
        <p:nvSpPr>
          <p:cNvPr id="6" name="TextBox 5"/>
          <p:cNvSpPr txBox="1"/>
          <p:nvPr/>
        </p:nvSpPr>
        <p:spPr>
          <a:xfrm>
            <a:off x="838200" y="1598613"/>
            <a:ext cx="2743200" cy="395287"/>
          </a:xfrm>
          <a:prstGeom prst="rect">
            <a:avLst/>
          </a:prstGeom>
          <a:solidFill>
            <a:srgbClr val="FFFFCC"/>
          </a:solidFill>
          <a:ln>
            <a:solidFill>
              <a:schemeClr val="tx1"/>
            </a:solidFill>
          </a:ln>
        </p:spPr>
        <p:txBody>
          <a:bodyPr>
            <a:spAutoFit/>
          </a:bodyPr>
          <a:lstStyle/>
          <a:p>
            <a:pPr algn="ctr">
              <a:lnSpc>
                <a:spcPct val="80000"/>
              </a:lnSpc>
              <a:defRPr/>
            </a:pPr>
            <a:r>
              <a:rPr lang="en-US" sz="2400" dirty="0">
                <a:latin typeface="Calibri" pitchFamily="34" charset="0"/>
                <a:cs typeface="Calibri" pitchFamily="34" charset="0"/>
              </a:rPr>
              <a:t>North America </a:t>
            </a:r>
            <a:r>
              <a:rPr lang="en-US" sz="2400" dirty="0">
                <a:solidFill>
                  <a:srgbClr val="C00000"/>
                </a:solidFill>
                <a:effectLst>
                  <a:outerShdw blurRad="38100" dist="38100" dir="2700000" algn="tl">
                    <a:srgbClr val="000000">
                      <a:alpha val="43137"/>
                    </a:srgbClr>
                  </a:outerShdw>
                </a:effectLst>
                <a:latin typeface="Calibri" pitchFamily="34" charset="0"/>
                <a:cs typeface="Calibri" pitchFamily="34" charset="0"/>
              </a:rPr>
              <a:t>1754</a:t>
            </a:r>
          </a:p>
        </p:txBody>
      </p:sp>
      <p:sp>
        <p:nvSpPr>
          <p:cNvPr id="15" name="TextBox 14"/>
          <p:cNvSpPr txBox="1"/>
          <p:nvPr/>
        </p:nvSpPr>
        <p:spPr>
          <a:xfrm>
            <a:off x="5486400" y="1600200"/>
            <a:ext cx="2743200" cy="395288"/>
          </a:xfrm>
          <a:prstGeom prst="rect">
            <a:avLst/>
          </a:prstGeom>
          <a:solidFill>
            <a:srgbClr val="FFFFCC"/>
          </a:solidFill>
          <a:ln>
            <a:solidFill>
              <a:schemeClr val="tx1"/>
            </a:solidFill>
          </a:ln>
        </p:spPr>
        <p:txBody>
          <a:bodyPr>
            <a:spAutoFit/>
          </a:bodyPr>
          <a:lstStyle/>
          <a:p>
            <a:pPr algn="ctr">
              <a:lnSpc>
                <a:spcPct val="80000"/>
              </a:lnSpc>
              <a:defRPr/>
            </a:pPr>
            <a:r>
              <a:rPr lang="en-US" sz="2400" dirty="0">
                <a:latin typeface="Calibri" pitchFamily="34" charset="0"/>
                <a:cs typeface="Calibri" pitchFamily="34" charset="0"/>
              </a:rPr>
              <a:t>North America </a:t>
            </a:r>
            <a:r>
              <a:rPr lang="en-US" sz="2400" dirty="0">
                <a:solidFill>
                  <a:srgbClr val="C00000"/>
                </a:solidFill>
                <a:effectLst>
                  <a:outerShdw blurRad="38100" dist="38100" dir="2700000" algn="tl">
                    <a:srgbClr val="000000">
                      <a:alpha val="43137"/>
                    </a:srgbClr>
                  </a:outerShdw>
                </a:effectLst>
                <a:latin typeface="Calibri" pitchFamily="34" charset="0"/>
                <a:cs typeface="Calibri" pitchFamily="34" charset="0"/>
              </a:rPr>
              <a:t>1763</a:t>
            </a:r>
          </a:p>
        </p:txBody>
      </p:sp>
      <p:sp>
        <p:nvSpPr>
          <p:cNvPr id="17416" name="Rectangle 9"/>
          <p:cNvSpPr>
            <a:spLocks noChangeArrowheads="1"/>
          </p:cNvSpPr>
          <p:nvPr/>
        </p:nvSpPr>
        <p:spPr bwMode="auto">
          <a:xfrm>
            <a:off x="0" y="76200"/>
            <a:ext cx="9144000" cy="484188"/>
          </a:xfrm>
          <a:prstGeom prst="rect">
            <a:avLst/>
          </a:prstGeom>
          <a:noFill/>
          <a:ln w="38100">
            <a:noFill/>
            <a:miter lim="800000"/>
            <a:headEnd/>
            <a:tailEnd/>
          </a:ln>
        </p:spPr>
        <p:txBody>
          <a:bodyPr>
            <a:spAutoFit/>
          </a:bodyPr>
          <a:lstStyle/>
          <a:p>
            <a:pPr algn="ctr" eaLnBrk="1" hangingPunct="1">
              <a:lnSpc>
                <a:spcPct val="80000"/>
              </a:lnSpc>
            </a:pPr>
            <a:r>
              <a:rPr lang="en-US" sz="3100">
                <a:latin typeface="Calibri" pitchFamily="34" charset="0"/>
                <a:ea typeface="Calibri" pitchFamily="34" charset="0"/>
                <a:cs typeface="Calibri" pitchFamily="34" charset="0"/>
              </a:rPr>
              <a:t>The war officially ended with the Treaty of Paris in 1763</a:t>
            </a:r>
          </a:p>
        </p:txBody>
      </p:sp>
      <p:sp>
        <p:nvSpPr>
          <p:cNvPr id="17" name="AutoShape 12"/>
          <p:cNvSpPr>
            <a:spLocks noChangeArrowheads="1"/>
          </p:cNvSpPr>
          <p:nvPr/>
        </p:nvSpPr>
        <p:spPr bwMode="auto">
          <a:xfrm>
            <a:off x="152400" y="609600"/>
            <a:ext cx="7669213" cy="838200"/>
          </a:xfrm>
          <a:prstGeom prst="wedgeRectCallout">
            <a:avLst>
              <a:gd name="adj1" fmla="val -22995"/>
              <a:gd name="adj2" fmla="val -16944"/>
            </a:avLst>
          </a:prstGeom>
          <a:solidFill>
            <a:srgbClr val="FFCCFF"/>
          </a:solidFill>
          <a:ln w="12700">
            <a:solidFill>
              <a:schemeClr val="tx1"/>
            </a:solidFill>
            <a:miter lim="800000"/>
            <a:headEnd/>
            <a:tailEnd/>
          </a:ln>
        </p:spPr>
        <p:txBody>
          <a:bodyPr/>
          <a:lstStyle/>
          <a:p>
            <a:pPr algn="ctr">
              <a:lnSpc>
                <a:spcPct val="80000"/>
              </a:lnSpc>
              <a:buClr>
                <a:schemeClr val="accent1"/>
              </a:buClr>
              <a:buFont typeface="Arial" charset="0"/>
              <a:buNone/>
            </a:pPr>
            <a:r>
              <a:rPr kumimoji="1" lang="en-US" sz="3100">
                <a:latin typeface="Calibri" pitchFamily="34" charset="0"/>
                <a:ea typeface="Calibri" pitchFamily="34" charset="0"/>
                <a:cs typeface="Calibri" pitchFamily="34" charset="0"/>
              </a:rPr>
              <a:t>France </a:t>
            </a:r>
            <a:r>
              <a:rPr kumimoji="1" lang="en-US" sz="3100">
                <a:latin typeface="Calibri" pitchFamily="34" charset="0"/>
                <a:ea typeface="Calibri" pitchFamily="34" charset="0"/>
                <a:cs typeface="Calibri" pitchFamily="34" charset="0"/>
                <a:sym typeface="Wingdings" pitchFamily="2" charset="2"/>
              </a:rPr>
              <a:t>lost Canada, most of its empire in India, </a:t>
            </a:r>
            <a:br>
              <a:rPr kumimoji="1" lang="en-US" sz="3100">
                <a:latin typeface="Calibri" pitchFamily="34" charset="0"/>
                <a:ea typeface="Calibri" pitchFamily="34" charset="0"/>
                <a:cs typeface="Calibri" pitchFamily="34" charset="0"/>
                <a:sym typeface="Wingdings" pitchFamily="2" charset="2"/>
              </a:rPr>
            </a:br>
            <a:r>
              <a:rPr kumimoji="1" lang="en-US" sz="3100">
                <a:latin typeface="Calibri" pitchFamily="34" charset="0"/>
                <a:ea typeface="Calibri" pitchFamily="34" charset="0"/>
                <a:cs typeface="Calibri" pitchFamily="34" charset="0"/>
                <a:sym typeface="Wingdings" pitchFamily="2" charset="2"/>
              </a:rPr>
              <a:t>&amp; claims to lands east of the Mississippi River</a:t>
            </a:r>
            <a:endParaRPr lang="en-US" sz="3100">
              <a:latin typeface="Calibri" pitchFamily="34" charset="0"/>
              <a:ea typeface="Calibri" pitchFamily="34" charset="0"/>
              <a:cs typeface="Calibri" pitchFamily="34" charset="0"/>
            </a:endParaRPr>
          </a:p>
        </p:txBody>
      </p:sp>
      <p:sp>
        <p:nvSpPr>
          <p:cNvPr id="18" name="AutoShape 12"/>
          <p:cNvSpPr>
            <a:spLocks noChangeArrowheads="1"/>
          </p:cNvSpPr>
          <p:nvPr/>
        </p:nvSpPr>
        <p:spPr bwMode="auto">
          <a:xfrm>
            <a:off x="1322388" y="609600"/>
            <a:ext cx="7669212" cy="838200"/>
          </a:xfrm>
          <a:prstGeom prst="wedgeRectCallout">
            <a:avLst>
              <a:gd name="adj1" fmla="val -22995"/>
              <a:gd name="adj2" fmla="val -16944"/>
            </a:avLst>
          </a:prstGeom>
          <a:solidFill>
            <a:srgbClr val="CCCCFF"/>
          </a:solidFill>
          <a:ln w="12700">
            <a:solidFill>
              <a:schemeClr val="tx1"/>
            </a:solidFill>
            <a:miter lim="800000"/>
            <a:headEnd/>
            <a:tailEnd/>
          </a:ln>
        </p:spPr>
        <p:txBody>
          <a:bodyPr/>
          <a:lstStyle/>
          <a:p>
            <a:pPr algn="ctr">
              <a:lnSpc>
                <a:spcPct val="80000"/>
              </a:lnSpc>
              <a:buClr>
                <a:schemeClr val="accent1"/>
              </a:buClr>
              <a:buFont typeface="Arial" charset="0"/>
              <a:buNone/>
            </a:pPr>
            <a:r>
              <a:rPr kumimoji="1" lang="en-US" sz="3100">
                <a:latin typeface="Calibri" pitchFamily="34" charset="0"/>
                <a:ea typeface="Calibri" pitchFamily="34" charset="0"/>
                <a:cs typeface="Calibri" pitchFamily="34" charset="0"/>
              </a:rPr>
              <a:t>England gained </a:t>
            </a:r>
            <a:r>
              <a:rPr kumimoji="1" lang="en-US" sz="3100">
                <a:latin typeface="Calibri" pitchFamily="34" charset="0"/>
                <a:ea typeface="Calibri" pitchFamily="34" charset="0"/>
                <a:cs typeface="Calibri" pitchFamily="34" charset="0"/>
                <a:sym typeface="Wingdings" pitchFamily="2" charset="2"/>
              </a:rPr>
              <a:t>all French lands in Canada &amp; exclusive rights to the Caribbean slave trade</a:t>
            </a:r>
          </a:p>
        </p:txBody>
      </p:sp>
      <p:sp>
        <p:nvSpPr>
          <p:cNvPr id="19" name="AutoShape 12"/>
          <p:cNvSpPr>
            <a:spLocks noChangeArrowheads="1"/>
          </p:cNvSpPr>
          <p:nvPr/>
        </p:nvSpPr>
        <p:spPr bwMode="auto">
          <a:xfrm>
            <a:off x="609600" y="609600"/>
            <a:ext cx="7821613" cy="838200"/>
          </a:xfrm>
          <a:prstGeom prst="wedgeRectCallout">
            <a:avLst>
              <a:gd name="adj1" fmla="val -22995"/>
              <a:gd name="adj2" fmla="val -16944"/>
            </a:avLst>
          </a:prstGeom>
          <a:solidFill>
            <a:srgbClr val="FFCC99"/>
          </a:solidFill>
          <a:ln w="12700">
            <a:solidFill>
              <a:schemeClr val="tx1"/>
            </a:solidFill>
            <a:miter lim="800000"/>
            <a:headEnd/>
            <a:tailEnd/>
          </a:ln>
        </p:spPr>
        <p:txBody>
          <a:bodyPr/>
          <a:lstStyle/>
          <a:p>
            <a:pPr algn="ctr">
              <a:lnSpc>
                <a:spcPct val="80000"/>
              </a:lnSpc>
              <a:buClr>
                <a:schemeClr val="accent1"/>
              </a:buClr>
              <a:buFont typeface="Arial" charset="0"/>
              <a:buNone/>
            </a:pPr>
            <a:r>
              <a:rPr kumimoji="1" lang="en-US" sz="3100">
                <a:latin typeface="Calibri" pitchFamily="34" charset="0"/>
                <a:ea typeface="Calibri" pitchFamily="34" charset="0"/>
                <a:cs typeface="Calibri" pitchFamily="34" charset="0"/>
              </a:rPr>
              <a:t>Spain </a:t>
            </a:r>
            <a:r>
              <a:rPr kumimoji="1" lang="en-US" sz="3100">
                <a:latin typeface="Calibri" pitchFamily="34" charset="0"/>
                <a:ea typeface="Calibri" pitchFamily="34" charset="0"/>
                <a:cs typeface="Calibri" pitchFamily="34" charset="0"/>
                <a:sym typeface="Wingdings" pitchFamily="2" charset="2"/>
              </a:rPr>
              <a:t>got all lands west of the Mississippi River, </a:t>
            </a:r>
            <a:br>
              <a:rPr kumimoji="1" lang="en-US" sz="3100">
                <a:latin typeface="Calibri" pitchFamily="34" charset="0"/>
                <a:ea typeface="Calibri" pitchFamily="34" charset="0"/>
                <a:cs typeface="Calibri" pitchFamily="34" charset="0"/>
                <a:sym typeface="Wingdings" pitchFamily="2" charset="2"/>
              </a:rPr>
            </a:br>
            <a:r>
              <a:rPr kumimoji="1" lang="en-US" sz="3100">
                <a:latin typeface="Calibri" pitchFamily="34" charset="0"/>
                <a:ea typeface="Calibri" pitchFamily="34" charset="0"/>
                <a:cs typeface="Calibri" pitchFamily="34" charset="0"/>
                <a:sym typeface="Wingdings" pitchFamily="2" charset="2"/>
              </a:rPr>
              <a:t>New Orleans, but lost Florida to England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562600" y="0"/>
            <a:ext cx="3581400" cy="763588"/>
          </a:xfrm>
        </p:spPr>
        <p:txBody>
          <a:bodyPr/>
          <a:lstStyle/>
          <a:p>
            <a:pPr>
              <a:lnSpc>
                <a:spcPct val="90000"/>
              </a:lnSpc>
            </a:pPr>
            <a:r>
              <a:rPr lang="en-US" sz="3600" smtClean="0">
                <a:solidFill>
                  <a:srgbClr val="C00000"/>
                </a:solidFill>
                <a:latin typeface="Calibri" pitchFamily="34" charset="0"/>
                <a:ea typeface="Calibri" pitchFamily="34" charset="0"/>
                <a:cs typeface="Calibri" pitchFamily="34" charset="0"/>
              </a:rPr>
              <a:t>Closure Activity </a:t>
            </a:r>
          </a:p>
        </p:txBody>
      </p:sp>
      <p:sp>
        <p:nvSpPr>
          <p:cNvPr id="18435" name="Rectangle 3"/>
          <p:cNvSpPr>
            <a:spLocks noGrp="1" noChangeArrowheads="1"/>
          </p:cNvSpPr>
          <p:nvPr>
            <p:ph type="body" idx="1"/>
          </p:nvPr>
        </p:nvSpPr>
        <p:spPr>
          <a:xfrm>
            <a:off x="5641975" y="838200"/>
            <a:ext cx="3502025" cy="5791200"/>
          </a:xfrm>
        </p:spPr>
        <p:txBody>
          <a:bodyPr/>
          <a:lstStyle/>
          <a:p>
            <a:pPr marL="0" indent="0" algn="ctr">
              <a:lnSpc>
                <a:spcPct val="85000"/>
              </a:lnSpc>
              <a:spcBef>
                <a:spcPct val="0"/>
              </a:spcBef>
              <a:buFont typeface="Arial" charset="0"/>
              <a:buNone/>
            </a:pPr>
            <a:r>
              <a:rPr lang="en-US" sz="3600" smtClean="0">
                <a:latin typeface="Calibri" pitchFamily="34" charset="0"/>
                <a:ea typeface="Calibri" pitchFamily="34" charset="0"/>
                <a:cs typeface="Calibri" pitchFamily="34" charset="0"/>
              </a:rPr>
              <a:t>Use the map provided to identify the areas under Spanish, French, &amp; British control after the French &amp; Indian War (by 1763)</a:t>
            </a:r>
          </a:p>
        </p:txBody>
      </p:sp>
      <p:pic>
        <p:nvPicPr>
          <p:cNvPr id="18436" name="Picture 3"/>
          <p:cNvPicPr>
            <a:picLocks noChangeAspect="1" noChangeArrowheads="1"/>
          </p:cNvPicPr>
          <p:nvPr/>
        </p:nvPicPr>
        <p:blipFill>
          <a:blip r:embed="rId2" cstate="print"/>
          <a:srcRect l="52713" t="14529" r="13766" b="15993"/>
          <a:stretch>
            <a:fillRect/>
          </a:stretch>
        </p:blipFill>
        <p:spPr bwMode="auto">
          <a:xfrm>
            <a:off x="76200" y="228600"/>
            <a:ext cx="5565775" cy="6529388"/>
          </a:xfrm>
          <a:prstGeom prst="rect">
            <a:avLst/>
          </a:prstGeom>
          <a:noFill/>
          <a:ln w="9525">
            <a:noFill/>
            <a:miter lim="800000"/>
            <a:headEnd/>
            <a:tailEnd/>
          </a:ln>
          <a:effectLst/>
        </p:spPr>
      </p:pic>
      <p:pic>
        <p:nvPicPr>
          <p:cNvPr id="18437" name="Picture 4"/>
          <p:cNvPicPr>
            <a:picLocks noChangeAspect="1" noChangeArrowheads="1"/>
          </p:cNvPicPr>
          <p:nvPr/>
        </p:nvPicPr>
        <p:blipFill>
          <a:blip r:embed="rId3" cstate="print"/>
          <a:srcRect l="47041" t="50000" r="32970" b="26700"/>
          <a:stretch>
            <a:fillRect/>
          </a:stretch>
        </p:blipFill>
        <p:spPr bwMode="auto">
          <a:xfrm>
            <a:off x="223838" y="5608638"/>
            <a:ext cx="1633537" cy="1069975"/>
          </a:xfrm>
          <a:prstGeom prst="rect">
            <a:avLst/>
          </a:prstGeom>
          <a:noFill/>
          <a:ln w="9525">
            <a:solidFill>
              <a:schemeClr val="tx1"/>
            </a:solidFill>
            <a:miter lim="800000"/>
            <a:headEnd/>
            <a:tailEnd/>
          </a:ln>
          <a:effectLst/>
        </p:spPr>
      </p:pic>
      <p:sp>
        <p:nvSpPr>
          <p:cNvPr id="8" name="TextBox 7"/>
          <p:cNvSpPr txBox="1"/>
          <p:nvPr/>
        </p:nvSpPr>
        <p:spPr>
          <a:xfrm>
            <a:off x="850900" y="228600"/>
            <a:ext cx="4164013" cy="534988"/>
          </a:xfrm>
          <a:prstGeom prst="rect">
            <a:avLst/>
          </a:prstGeom>
          <a:solidFill>
            <a:srgbClr val="FFFFCC"/>
          </a:solidFill>
          <a:ln>
            <a:solidFill>
              <a:schemeClr val="tx1"/>
            </a:solidFill>
          </a:ln>
        </p:spPr>
        <p:txBody>
          <a:bodyPr>
            <a:spAutoFit/>
          </a:bodyPr>
          <a:lstStyle/>
          <a:p>
            <a:pPr algn="ctr">
              <a:lnSpc>
                <a:spcPct val="80000"/>
              </a:lnSpc>
              <a:defRPr/>
            </a:pPr>
            <a:r>
              <a:rPr lang="en-US" sz="3600" dirty="0">
                <a:latin typeface="Calibri" pitchFamily="34" charset="0"/>
                <a:cs typeface="Calibri" pitchFamily="34" charset="0"/>
              </a:rPr>
              <a:t>North America </a:t>
            </a:r>
            <a:r>
              <a:rPr lang="en-US" sz="3600" dirty="0">
                <a:solidFill>
                  <a:srgbClr val="C00000"/>
                </a:solidFill>
                <a:effectLst>
                  <a:outerShdw blurRad="38100" dist="38100" dir="2700000" algn="tl">
                    <a:srgbClr val="000000">
                      <a:alpha val="43137"/>
                    </a:srgbClr>
                  </a:outerShdw>
                </a:effectLst>
                <a:latin typeface="Calibri" pitchFamily="34" charset="0"/>
                <a:cs typeface="Calibri" pitchFamily="34" charset="0"/>
              </a:rPr>
              <a:t>1763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162550" y="0"/>
            <a:ext cx="3981450" cy="1066800"/>
          </a:xfrm>
        </p:spPr>
        <p:txBody>
          <a:bodyPr/>
          <a:lstStyle/>
          <a:p>
            <a:pPr>
              <a:lnSpc>
                <a:spcPct val="80000"/>
              </a:lnSpc>
            </a:pPr>
            <a:r>
              <a:rPr lang="en-US" sz="3600" smtClean="0">
                <a:solidFill>
                  <a:srgbClr val="C00000"/>
                </a:solidFill>
                <a:latin typeface="Calibri" pitchFamily="34" charset="0"/>
                <a:ea typeface="Calibri" pitchFamily="34" charset="0"/>
                <a:cs typeface="Calibri" pitchFamily="34" charset="0"/>
              </a:rPr>
              <a:t>Key Review Questions</a:t>
            </a:r>
          </a:p>
        </p:txBody>
      </p:sp>
      <p:sp>
        <p:nvSpPr>
          <p:cNvPr id="19459" name="Rectangle 3"/>
          <p:cNvSpPr>
            <a:spLocks noGrp="1" noChangeArrowheads="1"/>
          </p:cNvSpPr>
          <p:nvPr>
            <p:ph type="body" idx="1"/>
          </p:nvPr>
        </p:nvSpPr>
        <p:spPr>
          <a:xfrm>
            <a:off x="5014913" y="1143000"/>
            <a:ext cx="4129087" cy="5486400"/>
          </a:xfrm>
        </p:spPr>
        <p:txBody>
          <a:bodyPr/>
          <a:lstStyle/>
          <a:p>
            <a:pPr marL="463550" indent="-349250">
              <a:lnSpc>
                <a:spcPct val="85000"/>
              </a:lnSpc>
              <a:spcAft>
                <a:spcPts val="1200"/>
              </a:spcAft>
              <a:buFont typeface="Arial" charset="0"/>
              <a:buAutoNum type="arabicPeriod"/>
              <a:tabLst>
                <a:tab pos="463550" algn="l"/>
              </a:tabLst>
            </a:pPr>
            <a:r>
              <a:rPr lang="en-US" sz="3100" smtClean="0">
                <a:latin typeface="Calibri" pitchFamily="34" charset="0"/>
                <a:ea typeface="Calibri" pitchFamily="34" charset="0"/>
                <a:cs typeface="Calibri" pitchFamily="34" charset="0"/>
              </a:rPr>
              <a:t>How did winning the French &amp; Indian War set up Britain as the dominant economic power in the world?</a:t>
            </a:r>
          </a:p>
          <a:p>
            <a:pPr marL="463550" indent="-349250">
              <a:lnSpc>
                <a:spcPct val="85000"/>
              </a:lnSpc>
              <a:spcAft>
                <a:spcPts val="1200"/>
              </a:spcAft>
              <a:buFont typeface="Arial" charset="0"/>
              <a:buAutoNum type="arabicPeriod"/>
              <a:tabLst>
                <a:tab pos="463550" algn="l"/>
              </a:tabLst>
            </a:pPr>
            <a:r>
              <a:rPr lang="en-US" sz="3100" smtClean="0">
                <a:latin typeface="Calibri" pitchFamily="34" charset="0"/>
                <a:ea typeface="Calibri" pitchFamily="34" charset="0"/>
                <a:cs typeface="Calibri" pitchFamily="34" charset="0"/>
              </a:rPr>
              <a:t>What effect might this victory have on British mercantilism?</a:t>
            </a:r>
          </a:p>
          <a:p>
            <a:pPr marL="463550" indent="-349250">
              <a:lnSpc>
                <a:spcPct val="85000"/>
              </a:lnSpc>
              <a:spcAft>
                <a:spcPts val="1200"/>
              </a:spcAft>
              <a:buFont typeface="Arial" charset="0"/>
              <a:buAutoNum type="arabicPeriod"/>
              <a:tabLst>
                <a:tab pos="463550" algn="l"/>
              </a:tabLst>
            </a:pPr>
            <a:r>
              <a:rPr lang="en-US" sz="3100" smtClean="0">
                <a:latin typeface="Calibri" pitchFamily="34" charset="0"/>
                <a:ea typeface="Calibri" pitchFamily="34" charset="0"/>
                <a:cs typeface="Calibri" pitchFamily="34" charset="0"/>
              </a:rPr>
              <a:t>How might this war impact the British colonists? Indians?</a:t>
            </a:r>
          </a:p>
        </p:txBody>
      </p:sp>
      <p:pic>
        <p:nvPicPr>
          <p:cNvPr id="19460" name="Picture 3"/>
          <p:cNvPicPr>
            <a:picLocks noChangeAspect="1" noChangeArrowheads="1"/>
          </p:cNvPicPr>
          <p:nvPr/>
        </p:nvPicPr>
        <p:blipFill>
          <a:blip r:embed="rId2" cstate="print"/>
          <a:srcRect l="52713" t="14529" r="14861" b="15993"/>
          <a:stretch>
            <a:fillRect/>
          </a:stretch>
        </p:blipFill>
        <p:spPr bwMode="auto">
          <a:xfrm>
            <a:off x="76200" y="457200"/>
            <a:ext cx="5086350" cy="6167438"/>
          </a:xfrm>
          <a:prstGeom prst="rect">
            <a:avLst/>
          </a:prstGeom>
          <a:noFill/>
          <a:ln w="9525">
            <a:noFill/>
            <a:miter lim="800000"/>
            <a:headEnd/>
            <a:tailEnd/>
          </a:ln>
          <a:effectLst/>
        </p:spPr>
      </p:pic>
      <p:pic>
        <p:nvPicPr>
          <p:cNvPr id="19461" name="Picture 4"/>
          <p:cNvPicPr>
            <a:picLocks noChangeAspect="1" noChangeArrowheads="1"/>
          </p:cNvPicPr>
          <p:nvPr/>
        </p:nvPicPr>
        <p:blipFill>
          <a:blip r:embed="rId3" cstate="print"/>
          <a:srcRect l="47041" t="50000" r="32970" b="26700"/>
          <a:stretch>
            <a:fillRect/>
          </a:stretch>
        </p:blipFill>
        <p:spPr bwMode="auto">
          <a:xfrm>
            <a:off x="223838" y="5608638"/>
            <a:ext cx="1633537" cy="1069975"/>
          </a:xfrm>
          <a:prstGeom prst="rect">
            <a:avLst/>
          </a:prstGeom>
          <a:noFill/>
          <a:ln w="9525">
            <a:solidFill>
              <a:schemeClr val="tx1"/>
            </a:solidFill>
            <a:miter lim="800000"/>
            <a:headEnd/>
            <a:tailEnd/>
          </a:ln>
          <a:effectLst/>
        </p:spPr>
      </p:pic>
      <p:sp>
        <p:nvSpPr>
          <p:cNvPr id="8" name="TextBox 7"/>
          <p:cNvSpPr txBox="1"/>
          <p:nvPr/>
        </p:nvSpPr>
        <p:spPr>
          <a:xfrm>
            <a:off x="850900" y="228600"/>
            <a:ext cx="4164013" cy="534988"/>
          </a:xfrm>
          <a:prstGeom prst="rect">
            <a:avLst/>
          </a:prstGeom>
          <a:solidFill>
            <a:srgbClr val="FFFFCC"/>
          </a:solidFill>
          <a:ln>
            <a:solidFill>
              <a:schemeClr val="tx1"/>
            </a:solidFill>
          </a:ln>
        </p:spPr>
        <p:txBody>
          <a:bodyPr>
            <a:spAutoFit/>
          </a:bodyPr>
          <a:lstStyle/>
          <a:p>
            <a:pPr algn="ctr">
              <a:lnSpc>
                <a:spcPct val="80000"/>
              </a:lnSpc>
              <a:defRPr/>
            </a:pPr>
            <a:r>
              <a:rPr lang="en-US" sz="3600" dirty="0">
                <a:latin typeface="Calibri" pitchFamily="34" charset="0"/>
                <a:cs typeface="Calibri" pitchFamily="34" charset="0"/>
              </a:rPr>
              <a:t>North America </a:t>
            </a:r>
            <a:r>
              <a:rPr lang="en-US" sz="3600" dirty="0">
                <a:solidFill>
                  <a:srgbClr val="C00000"/>
                </a:solidFill>
                <a:effectLst>
                  <a:outerShdw blurRad="38100" dist="38100" dir="2700000" algn="tl">
                    <a:srgbClr val="000000">
                      <a:alpha val="43137"/>
                    </a:srgbClr>
                  </a:outerShdw>
                </a:effectLst>
                <a:latin typeface="Calibri" pitchFamily="34" charset="0"/>
                <a:cs typeface="Calibri" pitchFamily="34" charset="0"/>
              </a:rPr>
              <a:t>1763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0" y="304800"/>
            <a:ext cx="9144000" cy="5943600"/>
          </a:xfrm>
        </p:spPr>
        <p:txBody>
          <a:bodyPr/>
          <a:lstStyle/>
          <a:p>
            <a:pPr>
              <a:lnSpc>
                <a:spcPct val="85000"/>
              </a:lnSpc>
              <a:spcBef>
                <a:spcPct val="0"/>
              </a:spcBef>
              <a:buFont typeface="Arial" charset="0"/>
              <a:buChar char="•"/>
            </a:pPr>
            <a:r>
              <a:rPr lang="en-US" sz="3800" u="sng" smtClean="0">
                <a:latin typeface="Calibri" pitchFamily="34" charset="0"/>
                <a:ea typeface="Calibri" pitchFamily="34" charset="0"/>
                <a:cs typeface="Calibri" pitchFamily="34" charset="0"/>
              </a:rPr>
              <a:t>Essential Question</a:t>
            </a:r>
            <a:r>
              <a:rPr lang="en-US" sz="3800" smtClean="0">
                <a:latin typeface="Calibri" pitchFamily="34" charset="0"/>
                <a:ea typeface="Calibri" pitchFamily="34" charset="0"/>
                <a:cs typeface="Calibri" pitchFamily="34" charset="0"/>
              </a:rPr>
              <a:t>:</a:t>
            </a:r>
          </a:p>
          <a:p>
            <a:pPr lvl="1">
              <a:lnSpc>
                <a:spcPct val="85000"/>
              </a:lnSpc>
              <a:spcBef>
                <a:spcPct val="0"/>
              </a:spcBef>
            </a:pPr>
            <a:r>
              <a:rPr lang="en-US" sz="3800" smtClean="0">
                <a:latin typeface="Calibri" pitchFamily="34" charset="0"/>
                <a:ea typeface="Calibri" pitchFamily="34" charset="0"/>
                <a:cs typeface="Calibri" pitchFamily="34" charset="0"/>
              </a:rPr>
              <a:t>How did imperial competition between Britain &amp; France lead to the French &amp; Indian War?</a:t>
            </a:r>
          </a:p>
          <a:p>
            <a:pPr lvl="1">
              <a:lnSpc>
                <a:spcPct val="85000"/>
              </a:lnSpc>
              <a:spcBef>
                <a:spcPct val="0"/>
              </a:spcBef>
            </a:pPr>
            <a:endParaRPr lang="en-US" sz="3800" smtClean="0">
              <a:latin typeface="Calibri" pitchFamily="34" charset="0"/>
              <a:ea typeface="Calibri" pitchFamily="34" charset="0"/>
              <a:cs typeface="Calibri" pitchFamily="34" charset="0"/>
            </a:endParaRPr>
          </a:p>
          <a:p>
            <a:pPr lvl="1">
              <a:lnSpc>
                <a:spcPct val="85000"/>
              </a:lnSpc>
              <a:spcBef>
                <a:spcPct val="0"/>
              </a:spcBef>
            </a:pPr>
            <a:endParaRPr lang="en-US" sz="3800" smtClean="0">
              <a:latin typeface="Calibri" pitchFamily="34" charset="0"/>
              <a:ea typeface="Calibri" pitchFamily="34" charset="0"/>
              <a:cs typeface="Calibri" pitchFamily="34" charset="0"/>
            </a:endParaRPr>
          </a:p>
          <a:p>
            <a:pPr>
              <a:lnSpc>
                <a:spcPct val="85000"/>
              </a:lnSpc>
              <a:spcBef>
                <a:spcPct val="0"/>
              </a:spcBef>
              <a:buFont typeface="Arial" charset="0"/>
              <a:buChar char="•"/>
            </a:pPr>
            <a:r>
              <a:rPr lang="en-US" sz="3800" u="sng" smtClean="0">
                <a:solidFill>
                  <a:srgbClr val="C00000"/>
                </a:solidFill>
                <a:latin typeface="Calibri" pitchFamily="34" charset="0"/>
                <a:ea typeface="Calibri" pitchFamily="34" charset="0"/>
                <a:cs typeface="Calibri" pitchFamily="34" charset="0"/>
              </a:rPr>
              <a:t>CPUSH Agenda for Unit 2.2:</a:t>
            </a:r>
            <a:endParaRPr lang="en-US" sz="3800" smtClean="0">
              <a:solidFill>
                <a:srgbClr val="C00000"/>
              </a:solidFill>
              <a:latin typeface="Calibri" pitchFamily="34" charset="0"/>
              <a:ea typeface="Calibri" pitchFamily="34" charset="0"/>
              <a:cs typeface="Calibri" pitchFamily="34" charset="0"/>
            </a:endParaRPr>
          </a:p>
          <a:p>
            <a:pPr lvl="1">
              <a:lnSpc>
                <a:spcPct val="85000"/>
              </a:lnSpc>
              <a:spcBef>
                <a:spcPct val="0"/>
              </a:spcBef>
            </a:pPr>
            <a:r>
              <a:rPr lang="en-US" sz="3800" smtClean="0">
                <a:solidFill>
                  <a:srgbClr val="003300"/>
                </a:solidFill>
                <a:latin typeface="Calibri" pitchFamily="34" charset="0"/>
                <a:ea typeface="Calibri" pitchFamily="34" charset="0"/>
                <a:cs typeface="Calibri" pitchFamily="34" charset="0"/>
              </a:rPr>
              <a:t>Clicker Questions</a:t>
            </a:r>
          </a:p>
          <a:p>
            <a:pPr lvl="1">
              <a:lnSpc>
                <a:spcPct val="85000"/>
              </a:lnSpc>
              <a:spcBef>
                <a:spcPct val="0"/>
              </a:spcBef>
            </a:pPr>
            <a:r>
              <a:rPr lang="en-US" sz="3800" smtClean="0">
                <a:solidFill>
                  <a:srgbClr val="C00000"/>
                </a:solidFill>
                <a:latin typeface="Calibri" pitchFamily="34" charset="0"/>
                <a:ea typeface="Calibri" pitchFamily="34" charset="0"/>
                <a:cs typeface="Calibri" pitchFamily="34" charset="0"/>
              </a:rPr>
              <a:t>“French &amp; Indian War” Notes</a:t>
            </a:r>
          </a:p>
          <a:p>
            <a:pPr lvl="1">
              <a:lnSpc>
                <a:spcPct val="85000"/>
              </a:lnSpc>
              <a:spcBef>
                <a:spcPct val="0"/>
              </a:spcBef>
            </a:pPr>
            <a:r>
              <a:rPr lang="en-US" sz="3800" smtClean="0">
                <a:solidFill>
                  <a:srgbClr val="0000CC"/>
                </a:solidFill>
                <a:latin typeface="Calibri" pitchFamily="34" charset="0"/>
                <a:ea typeface="Calibri" pitchFamily="34" charset="0"/>
                <a:cs typeface="Calibri" pitchFamily="34" charset="0"/>
              </a:rPr>
              <a:t>Today’s HW:  </a:t>
            </a:r>
            <a:r>
              <a:rPr lang="en-US" sz="3800" b="1" u="sng" smtClean="0">
                <a:solidFill>
                  <a:srgbClr val="0000CC"/>
                </a:solidFill>
                <a:latin typeface="Calibri" pitchFamily="34" charset="0"/>
                <a:ea typeface="Calibri" pitchFamily="34" charset="0"/>
                <a:cs typeface="Calibri" pitchFamily="34" charset="0"/>
              </a:rPr>
              <a:t>4.1</a:t>
            </a:r>
          </a:p>
          <a:p>
            <a:pPr lvl="1">
              <a:lnSpc>
                <a:spcPct val="85000"/>
              </a:lnSpc>
              <a:spcBef>
                <a:spcPct val="0"/>
              </a:spcBef>
            </a:pPr>
            <a:r>
              <a:rPr lang="en-US" sz="3800" smtClean="0">
                <a:solidFill>
                  <a:srgbClr val="660066"/>
                </a:solidFill>
                <a:latin typeface="Calibri" pitchFamily="34" charset="0"/>
                <a:ea typeface="Calibri" pitchFamily="34" charset="0"/>
                <a:cs typeface="Calibri" pitchFamily="34" charset="0"/>
              </a:rPr>
              <a:t>Unit 2 Test:    </a:t>
            </a:r>
            <a:r>
              <a:rPr lang="en-US" sz="3800" b="1" u="sng" smtClean="0">
                <a:solidFill>
                  <a:srgbClr val="660066"/>
                </a:solidFill>
                <a:latin typeface="Calibri" pitchFamily="34" charset="0"/>
                <a:ea typeface="Calibri" pitchFamily="34" charset="0"/>
                <a:cs typeface="Calibri" pitchFamily="34" charset="0"/>
              </a:rPr>
              <a:t>Friday, August 31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914400" y="457200"/>
            <a:ext cx="8229600" cy="6400800"/>
          </a:xfrm>
        </p:spPr>
        <p:txBody>
          <a:bodyPr/>
          <a:lstStyle/>
          <a:p>
            <a:pPr>
              <a:lnSpc>
                <a:spcPct val="90000"/>
              </a:lnSpc>
              <a:defRPr/>
            </a:pPr>
            <a:r>
              <a:rPr lang="en-US" sz="3600" u="sng" dirty="0" smtClean="0">
                <a:effectLst>
                  <a:outerShdw blurRad="38100" dist="38100" dir="2700000" algn="tl">
                    <a:srgbClr val="C0C0C0"/>
                  </a:outerShdw>
                </a:effectLst>
              </a:rPr>
              <a:t>Essential Question</a:t>
            </a:r>
            <a:r>
              <a:rPr lang="en-US" sz="3600" dirty="0" smtClean="0"/>
              <a:t>: </a:t>
            </a:r>
          </a:p>
          <a:p>
            <a:pPr lvl="1">
              <a:lnSpc>
                <a:spcPct val="90000"/>
              </a:lnSpc>
              <a:defRPr/>
            </a:pPr>
            <a:r>
              <a:rPr lang="en-US" sz="3600" dirty="0" smtClean="0"/>
              <a:t>How was the end of the French &amp; Indian War in 1763 a “turning point” in American history?</a:t>
            </a:r>
          </a:p>
          <a:p>
            <a:pPr lvl="1">
              <a:lnSpc>
                <a:spcPct val="90000"/>
              </a:lnSpc>
              <a:defRPr/>
            </a:pPr>
            <a:endParaRPr lang="en-US" sz="1800" dirty="0" smtClean="0"/>
          </a:p>
          <a:p>
            <a:pPr>
              <a:lnSpc>
                <a:spcPct val="90000"/>
              </a:lnSpc>
              <a:defRPr/>
            </a:pPr>
            <a:r>
              <a:rPr lang="en-US" sz="3600" u="sng" dirty="0" smtClean="0">
                <a:solidFill>
                  <a:srgbClr val="CC0000"/>
                </a:solidFill>
                <a:effectLst>
                  <a:outerShdw blurRad="38100" dist="38100" dir="2700000" algn="tl">
                    <a:srgbClr val="C0C0C0"/>
                  </a:outerShdw>
                </a:effectLst>
              </a:rPr>
              <a:t>Warm-Up Question:</a:t>
            </a:r>
          </a:p>
          <a:p>
            <a:pPr lvl="1">
              <a:lnSpc>
                <a:spcPct val="90000"/>
              </a:lnSpc>
              <a:defRPr/>
            </a:pPr>
            <a:r>
              <a:rPr lang="en-US" sz="3600" dirty="0" smtClean="0">
                <a:solidFill>
                  <a:srgbClr val="CC0000"/>
                </a:solidFill>
                <a:effectLst>
                  <a:outerShdw blurRad="38100" dist="38100" dir="2700000" algn="tl">
                    <a:srgbClr val="C0C0C0"/>
                  </a:outerShdw>
                </a:effectLst>
              </a:rPr>
              <a:t>The French &amp; Indian War was a “turning point” in American history.</a:t>
            </a:r>
          </a:p>
          <a:p>
            <a:pPr lvl="2">
              <a:lnSpc>
                <a:spcPct val="90000"/>
              </a:lnSpc>
              <a:buFont typeface="Arial" charset="0"/>
              <a:buChar char="–"/>
              <a:defRPr/>
            </a:pPr>
            <a:r>
              <a:rPr lang="en-US" sz="3600" dirty="0" smtClean="0">
                <a:solidFill>
                  <a:srgbClr val="0000CC"/>
                </a:solidFill>
              </a:rPr>
              <a:t>What effect might this victory have on British mercantilism?</a:t>
            </a:r>
          </a:p>
          <a:p>
            <a:pPr lvl="2">
              <a:lnSpc>
                <a:spcPct val="90000"/>
              </a:lnSpc>
              <a:buFont typeface="Arial" charset="0"/>
              <a:buChar char="–"/>
              <a:defRPr/>
            </a:pPr>
            <a:r>
              <a:rPr lang="en-US" sz="3600" dirty="0" smtClean="0">
                <a:solidFill>
                  <a:srgbClr val="FF0000"/>
                </a:solidFill>
              </a:rPr>
              <a:t>How might this war impact the British colonists? Indians? </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562600" y="0"/>
            <a:ext cx="3581400" cy="1219200"/>
          </a:xfrm>
        </p:spPr>
        <p:txBody>
          <a:bodyPr/>
          <a:lstStyle/>
          <a:p>
            <a:pPr>
              <a:lnSpc>
                <a:spcPct val="90000"/>
              </a:lnSpc>
            </a:pPr>
            <a:r>
              <a:rPr lang="en-US" i="1" u="sng" smtClean="0">
                <a:solidFill>
                  <a:schemeClr val="tx1"/>
                </a:solidFill>
                <a:latin typeface="Calibri" pitchFamily="34" charset="0"/>
                <a:ea typeface="Calibri" pitchFamily="34" charset="0"/>
                <a:cs typeface="Calibri" pitchFamily="34" charset="0"/>
              </a:rPr>
              <a:t>Class Activity </a:t>
            </a:r>
            <a:endParaRPr lang="en-US" smtClean="0">
              <a:solidFill>
                <a:schemeClr val="tx1"/>
              </a:solidFill>
              <a:latin typeface="Calibri" pitchFamily="34" charset="0"/>
              <a:ea typeface="Calibri" pitchFamily="34" charset="0"/>
              <a:cs typeface="Calibri" pitchFamily="34" charset="0"/>
            </a:endParaRPr>
          </a:p>
        </p:txBody>
      </p:sp>
      <p:sp>
        <p:nvSpPr>
          <p:cNvPr id="4099" name="Rectangle 4"/>
          <p:cNvSpPr>
            <a:spLocks noGrp="1" noChangeArrowheads="1"/>
          </p:cNvSpPr>
          <p:nvPr>
            <p:ph type="body" idx="1"/>
          </p:nvPr>
        </p:nvSpPr>
        <p:spPr>
          <a:xfrm>
            <a:off x="5562600" y="1066800"/>
            <a:ext cx="3581400" cy="5791200"/>
          </a:xfrm>
        </p:spPr>
        <p:txBody>
          <a:bodyPr/>
          <a:lstStyle/>
          <a:p>
            <a:pPr marL="0" indent="0" algn="ctr">
              <a:buFont typeface="Arial" charset="0"/>
              <a:buNone/>
            </a:pPr>
            <a:r>
              <a:rPr lang="en-US" sz="3600" smtClean="0">
                <a:latin typeface="Calibri" pitchFamily="34" charset="0"/>
                <a:ea typeface="Calibri" pitchFamily="34" charset="0"/>
                <a:cs typeface="Calibri" pitchFamily="34" charset="0"/>
              </a:rPr>
              <a:t>Use the map provided to identify the extent of the Spanish, French, &amp; British colonial control in North America by 1750</a:t>
            </a:r>
          </a:p>
        </p:txBody>
      </p:sp>
      <p:pic>
        <p:nvPicPr>
          <p:cNvPr id="4100" name="Picture 2"/>
          <p:cNvPicPr>
            <a:picLocks noChangeAspect="1" noChangeArrowheads="1"/>
          </p:cNvPicPr>
          <p:nvPr/>
        </p:nvPicPr>
        <p:blipFill>
          <a:blip r:embed="rId2" cstate="print"/>
          <a:srcRect l="41823" t="16818" r="26108" b="14909"/>
          <a:stretch>
            <a:fillRect/>
          </a:stretch>
        </p:blipFill>
        <p:spPr bwMode="auto">
          <a:xfrm>
            <a:off x="112713" y="198438"/>
            <a:ext cx="5449887" cy="6524625"/>
          </a:xfrm>
          <a:prstGeom prst="rect">
            <a:avLst/>
          </a:prstGeom>
          <a:noFill/>
          <a:ln w="9525">
            <a:noFill/>
            <a:miter lim="800000"/>
            <a:headEnd/>
            <a:tailEnd/>
          </a:ln>
          <a:effectLst/>
        </p:spPr>
      </p:pic>
      <p:pic>
        <p:nvPicPr>
          <p:cNvPr id="4101" name="Picture 4"/>
          <p:cNvPicPr>
            <a:picLocks noChangeAspect="1" noChangeArrowheads="1"/>
          </p:cNvPicPr>
          <p:nvPr/>
        </p:nvPicPr>
        <p:blipFill>
          <a:blip r:embed="rId3" cstate="print"/>
          <a:srcRect l="47041" t="50000" r="32970" b="26700"/>
          <a:stretch>
            <a:fillRect/>
          </a:stretch>
        </p:blipFill>
        <p:spPr bwMode="auto">
          <a:xfrm>
            <a:off x="147638" y="5410200"/>
            <a:ext cx="1881187" cy="1233488"/>
          </a:xfrm>
          <a:prstGeom prst="rect">
            <a:avLst/>
          </a:prstGeom>
          <a:noFill/>
          <a:ln w="9525">
            <a:solidFill>
              <a:schemeClr val="tx1"/>
            </a:solidFill>
            <a:miter lim="800000"/>
            <a:headEnd/>
            <a:tailEnd/>
          </a:ln>
          <a:effectLst/>
        </p:spPr>
      </p:pic>
      <p:sp>
        <p:nvSpPr>
          <p:cNvPr id="8" name="TextBox 7"/>
          <p:cNvSpPr txBox="1"/>
          <p:nvPr/>
        </p:nvSpPr>
        <p:spPr>
          <a:xfrm>
            <a:off x="984250" y="123825"/>
            <a:ext cx="3816350" cy="485775"/>
          </a:xfrm>
          <a:prstGeom prst="rect">
            <a:avLst/>
          </a:prstGeom>
          <a:solidFill>
            <a:srgbClr val="FFFFCC"/>
          </a:solidFill>
          <a:ln>
            <a:solidFill>
              <a:schemeClr val="tx1"/>
            </a:solidFill>
          </a:ln>
        </p:spPr>
        <p:txBody>
          <a:bodyPr>
            <a:spAutoFit/>
          </a:bodyPr>
          <a:lstStyle/>
          <a:p>
            <a:pPr algn="ctr">
              <a:lnSpc>
                <a:spcPct val="80000"/>
              </a:lnSpc>
              <a:defRPr/>
            </a:pPr>
            <a:r>
              <a:rPr lang="en-US" sz="3200" dirty="0">
                <a:latin typeface="Calibri" pitchFamily="34" charset="0"/>
                <a:cs typeface="Calibri" pitchFamily="34" charset="0"/>
              </a:rPr>
              <a:t>North America </a:t>
            </a:r>
            <a:r>
              <a:rPr lang="en-US" sz="3200" dirty="0">
                <a:solidFill>
                  <a:srgbClr val="C00000"/>
                </a:solidFill>
                <a:effectLst>
                  <a:outerShdw blurRad="38100" dist="38100" dir="2700000" algn="tl">
                    <a:srgbClr val="000000">
                      <a:alpha val="43137"/>
                    </a:srgbClr>
                  </a:outerShdw>
                </a:effectLst>
                <a:latin typeface="Calibri" pitchFamily="34" charset="0"/>
                <a:cs typeface="Calibri" pitchFamily="34" charset="0"/>
              </a:rPr>
              <a:t>1754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0" y="0"/>
            <a:ext cx="9144000" cy="6858000"/>
          </a:xfrm>
        </p:spPr>
        <p:txBody>
          <a:bodyPr/>
          <a:lstStyle/>
          <a:p>
            <a:pPr>
              <a:lnSpc>
                <a:spcPct val="95000"/>
              </a:lnSpc>
              <a:spcBef>
                <a:spcPct val="30000"/>
              </a:spcBef>
              <a:defRPr/>
            </a:pPr>
            <a:r>
              <a:rPr lang="en-US" sz="5400" dirty="0" smtClean="0">
                <a:effectLst>
                  <a:outerShdw blurRad="38100" dist="38100" dir="2700000" algn="tl">
                    <a:srgbClr val="C0C0C0"/>
                  </a:outerShdw>
                </a:effectLst>
                <a:latin typeface="Calibri" pitchFamily="34" charset="0"/>
                <a:cs typeface="Calibri" pitchFamily="34" charset="0"/>
              </a:rPr>
              <a:t>How was 1763 </a:t>
            </a:r>
            <a:br>
              <a:rPr lang="en-US" sz="5400" dirty="0" smtClean="0">
                <a:effectLst>
                  <a:outerShdw blurRad="38100" dist="38100" dir="2700000" algn="tl">
                    <a:srgbClr val="C0C0C0"/>
                  </a:outerShdw>
                </a:effectLst>
                <a:latin typeface="Calibri" pitchFamily="34" charset="0"/>
                <a:cs typeface="Calibri" pitchFamily="34" charset="0"/>
              </a:rPr>
            </a:br>
            <a:r>
              <a:rPr lang="en-US" sz="5400" dirty="0" smtClean="0">
                <a:effectLst>
                  <a:outerShdw blurRad="38100" dist="38100" dir="2700000" algn="tl">
                    <a:srgbClr val="C0C0C0"/>
                  </a:outerShdw>
                </a:effectLst>
                <a:latin typeface="Calibri" pitchFamily="34" charset="0"/>
                <a:cs typeface="Calibri" pitchFamily="34" charset="0"/>
              </a:rPr>
              <a:t>a “turning point” </a:t>
            </a:r>
            <a:br>
              <a:rPr lang="en-US" sz="5400" dirty="0" smtClean="0">
                <a:effectLst>
                  <a:outerShdw blurRad="38100" dist="38100" dir="2700000" algn="tl">
                    <a:srgbClr val="C0C0C0"/>
                  </a:outerShdw>
                </a:effectLst>
                <a:latin typeface="Calibri" pitchFamily="34" charset="0"/>
                <a:cs typeface="Calibri" pitchFamily="34" charset="0"/>
              </a:rPr>
            </a:br>
            <a:r>
              <a:rPr lang="en-US" sz="5400" dirty="0" smtClean="0">
                <a:effectLst>
                  <a:outerShdw blurRad="38100" dist="38100" dir="2700000" algn="tl">
                    <a:srgbClr val="C0C0C0"/>
                  </a:outerShdw>
                </a:effectLst>
                <a:latin typeface="Calibri" pitchFamily="34" charset="0"/>
                <a:cs typeface="Calibri" pitchFamily="34" charset="0"/>
              </a:rPr>
              <a:t>in American history?</a:t>
            </a:r>
            <a:br>
              <a:rPr lang="en-US" sz="5400" dirty="0" smtClean="0">
                <a:effectLst>
                  <a:outerShdw blurRad="38100" dist="38100" dir="2700000" algn="tl">
                    <a:srgbClr val="C0C0C0"/>
                  </a:outerShdw>
                </a:effectLst>
                <a:latin typeface="Calibri" pitchFamily="34" charset="0"/>
                <a:cs typeface="Calibri" pitchFamily="34" charset="0"/>
              </a:rPr>
            </a:br>
            <a:r>
              <a:rPr lang="en-US" sz="5400" i="1" dirty="0" smtClean="0">
                <a:solidFill>
                  <a:srgbClr val="C00000"/>
                </a:solidFill>
                <a:latin typeface="Calibri" pitchFamily="34" charset="0"/>
                <a:cs typeface="Calibri" pitchFamily="34" charset="0"/>
              </a:rPr>
              <a:t>Situational Role Play Activity</a:t>
            </a:r>
            <a:endParaRPr lang="en-US" sz="5400" i="1" dirty="0" smtClean="0">
              <a:solidFill>
                <a:srgbClr val="C00000"/>
              </a:solidFill>
              <a:effectLst>
                <a:outerShdw blurRad="38100" dist="38100" dir="2700000" algn="tl">
                  <a:srgbClr val="C0C0C0"/>
                </a:outerShdw>
              </a:effectLst>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CCCCFF"/>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0" y="0"/>
            <a:ext cx="9144000" cy="1143000"/>
          </a:xfrm>
        </p:spPr>
        <p:txBody>
          <a:bodyPr/>
          <a:lstStyle/>
          <a:p>
            <a:pPr>
              <a:defRPr/>
            </a:pPr>
            <a:r>
              <a:rPr lang="en-US" sz="5400" b="1" u="sng" smtClean="0">
                <a:solidFill>
                  <a:schemeClr val="tx1"/>
                </a:solidFill>
                <a:effectLst>
                  <a:outerShdw blurRad="38100" dist="38100" dir="2700000" algn="tl">
                    <a:srgbClr val="FFFFFF"/>
                  </a:outerShdw>
                </a:effectLst>
                <a:latin typeface="Calibri" pitchFamily="34" charset="0"/>
              </a:rPr>
              <a:t>Situation #1</a:t>
            </a:r>
          </a:p>
        </p:txBody>
      </p:sp>
      <p:sp>
        <p:nvSpPr>
          <p:cNvPr id="23555" name="Rectangle 3"/>
          <p:cNvSpPr>
            <a:spLocks noGrp="1" noChangeArrowheads="1"/>
          </p:cNvSpPr>
          <p:nvPr>
            <p:ph type="body" idx="1"/>
          </p:nvPr>
        </p:nvSpPr>
        <p:spPr>
          <a:xfrm>
            <a:off x="0" y="1219200"/>
            <a:ext cx="9144000" cy="5638800"/>
          </a:xfrm>
        </p:spPr>
        <p:txBody>
          <a:bodyPr/>
          <a:lstStyle/>
          <a:p>
            <a:pPr algn="ctr">
              <a:buFont typeface="Arial" charset="0"/>
              <a:buNone/>
            </a:pPr>
            <a:r>
              <a:rPr lang="en-US" sz="4800" smtClean="0">
                <a:latin typeface="Calibri" pitchFamily="34" charset="0"/>
              </a:rPr>
              <a:t>According to the </a:t>
            </a:r>
            <a:br>
              <a:rPr lang="en-US" sz="4800" smtClean="0">
                <a:latin typeface="Calibri" pitchFamily="34" charset="0"/>
              </a:rPr>
            </a:br>
            <a:r>
              <a:rPr lang="en-US" sz="4800" smtClean="0">
                <a:latin typeface="Calibri" pitchFamily="34" charset="0"/>
              </a:rPr>
              <a:t>Treaty of Paris in 1763 </a:t>
            </a:r>
            <a:br>
              <a:rPr lang="en-US" sz="4800" smtClean="0">
                <a:latin typeface="Calibri" pitchFamily="34" charset="0"/>
              </a:rPr>
            </a:br>
            <a:r>
              <a:rPr lang="en-US" sz="4800" smtClean="0">
                <a:latin typeface="Calibri" pitchFamily="34" charset="0"/>
              </a:rPr>
              <a:t>that ended the French &amp; Indian War, the French have no more colonies in North America </a:t>
            </a:r>
            <a:br>
              <a:rPr lang="en-US" sz="4800" smtClean="0">
                <a:latin typeface="Calibri" pitchFamily="34" charset="0"/>
              </a:rPr>
            </a:br>
            <a:r>
              <a:rPr lang="en-US" sz="4800" smtClean="0">
                <a:latin typeface="Calibri" pitchFamily="34" charset="0"/>
              </a:rPr>
              <a:t>(except Haiti in the Caribbean)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CC99"/>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0" y="0"/>
            <a:ext cx="9144000" cy="1295400"/>
          </a:xfrm>
        </p:spPr>
        <p:txBody>
          <a:bodyPr/>
          <a:lstStyle/>
          <a:p>
            <a:pPr>
              <a:defRPr/>
            </a:pPr>
            <a:r>
              <a:rPr lang="en-US" sz="5400" b="1" u="sng" smtClean="0">
                <a:solidFill>
                  <a:schemeClr val="tx1"/>
                </a:solidFill>
                <a:effectLst>
                  <a:outerShdw blurRad="38100" dist="38100" dir="2700000" algn="tl">
                    <a:srgbClr val="FFFFFF"/>
                  </a:outerShdw>
                </a:effectLst>
                <a:latin typeface="Calibri" pitchFamily="34" charset="0"/>
              </a:rPr>
              <a:t>Situation #2</a:t>
            </a:r>
          </a:p>
        </p:txBody>
      </p:sp>
      <p:sp>
        <p:nvSpPr>
          <p:cNvPr id="24579" name="Rectangle 3"/>
          <p:cNvSpPr>
            <a:spLocks noGrp="1" noChangeArrowheads="1"/>
          </p:cNvSpPr>
          <p:nvPr>
            <p:ph type="body" idx="1"/>
          </p:nvPr>
        </p:nvSpPr>
        <p:spPr>
          <a:xfrm>
            <a:off x="0" y="1371600"/>
            <a:ext cx="9144000" cy="5486400"/>
          </a:xfrm>
        </p:spPr>
        <p:txBody>
          <a:bodyPr/>
          <a:lstStyle/>
          <a:p>
            <a:pPr algn="ctr">
              <a:buFont typeface="Arial" charset="0"/>
              <a:buNone/>
            </a:pPr>
            <a:r>
              <a:rPr lang="en-US" sz="4800" smtClean="0">
                <a:latin typeface="Calibri" pitchFamily="34" charset="0"/>
              </a:rPr>
              <a:t>After the end of the</a:t>
            </a:r>
            <a:br>
              <a:rPr lang="en-US" sz="4800" smtClean="0">
                <a:latin typeface="Calibri" pitchFamily="34" charset="0"/>
              </a:rPr>
            </a:br>
            <a:r>
              <a:rPr lang="en-US" sz="4800" smtClean="0">
                <a:latin typeface="Calibri" pitchFamily="34" charset="0"/>
              </a:rPr>
              <a:t> French &amp; Indian War, </a:t>
            </a:r>
            <a:br>
              <a:rPr lang="en-US" sz="4800" smtClean="0">
                <a:latin typeface="Calibri" pitchFamily="34" charset="0"/>
              </a:rPr>
            </a:br>
            <a:r>
              <a:rPr lang="en-US" sz="4800" smtClean="0">
                <a:latin typeface="Calibri" pitchFamily="34" charset="0"/>
              </a:rPr>
              <a:t>Parliament decided to leave the British army in North America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0" y="0"/>
            <a:ext cx="9144000" cy="1143000"/>
          </a:xfrm>
        </p:spPr>
        <p:txBody>
          <a:bodyPr/>
          <a:lstStyle/>
          <a:p>
            <a:pPr>
              <a:defRPr/>
            </a:pPr>
            <a:r>
              <a:rPr lang="en-US" sz="5400" b="1" u="sng" smtClean="0">
                <a:solidFill>
                  <a:schemeClr val="tx1"/>
                </a:solidFill>
                <a:effectLst>
                  <a:outerShdw blurRad="38100" dist="38100" dir="2700000" algn="tl">
                    <a:srgbClr val="FFFFFF"/>
                  </a:outerShdw>
                </a:effectLst>
                <a:latin typeface="Calibri" pitchFamily="34" charset="0"/>
              </a:rPr>
              <a:t>Situation #3</a:t>
            </a:r>
          </a:p>
        </p:txBody>
      </p:sp>
      <p:sp>
        <p:nvSpPr>
          <p:cNvPr id="25603" name="Rectangle 3"/>
          <p:cNvSpPr>
            <a:spLocks noGrp="1" noChangeArrowheads="1"/>
          </p:cNvSpPr>
          <p:nvPr>
            <p:ph type="body" idx="1"/>
          </p:nvPr>
        </p:nvSpPr>
        <p:spPr>
          <a:xfrm>
            <a:off x="0" y="1295400"/>
            <a:ext cx="9144000" cy="5562600"/>
          </a:xfrm>
        </p:spPr>
        <p:txBody>
          <a:bodyPr/>
          <a:lstStyle/>
          <a:p>
            <a:pPr marL="0" indent="0" algn="ctr">
              <a:buFont typeface="Arial" charset="0"/>
              <a:buNone/>
            </a:pPr>
            <a:r>
              <a:rPr lang="en-US" sz="4800" smtClean="0">
                <a:latin typeface="Calibri" pitchFamily="34" charset="0"/>
              </a:rPr>
              <a:t>The costs of winning the </a:t>
            </a:r>
            <a:br>
              <a:rPr lang="en-US" sz="4800" smtClean="0">
                <a:latin typeface="Calibri" pitchFamily="34" charset="0"/>
              </a:rPr>
            </a:br>
            <a:r>
              <a:rPr lang="en-US" sz="4800" smtClean="0">
                <a:latin typeface="Calibri" pitchFamily="34" charset="0"/>
              </a:rPr>
              <a:t>French &amp; Indian War left the British Empire in severe debt that it now must pay off:</a:t>
            </a:r>
          </a:p>
          <a:p>
            <a:pPr marL="0" indent="0">
              <a:buFont typeface="Arial" charset="0"/>
              <a:buNone/>
            </a:pPr>
            <a:r>
              <a:rPr lang="en-US" smtClean="0">
                <a:latin typeface="Calibri" pitchFamily="34" charset="0"/>
              </a:rPr>
              <a:t>  British national debt, 1755:   £74.6 million</a:t>
            </a:r>
            <a:br>
              <a:rPr lang="en-US" smtClean="0">
                <a:latin typeface="Calibri" pitchFamily="34" charset="0"/>
              </a:rPr>
            </a:br>
            <a:r>
              <a:rPr lang="en-US" smtClean="0">
                <a:latin typeface="Calibri" pitchFamily="34" charset="0"/>
              </a:rPr>
              <a:t>  British national debt, 1764: £129.6 million</a:t>
            </a:r>
            <a:br>
              <a:rPr lang="en-US" smtClean="0">
                <a:latin typeface="Calibri" pitchFamily="34" charset="0"/>
              </a:rPr>
            </a:br>
            <a:endParaRPr lang="en-US" smtClean="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cstate="print"/>
          <a:srcRect l="54655" t="14529" r="14861" b="15993"/>
          <a:stretch>
            <a:fillRect/>
          </a:stretch>
        </p:blipFill>
        <p:spPr bwMode="auto">
          <a:xfrm>
            <a:off x="76200" y="457200"/>
            <a:ext cx="4781550" cy="6167438"/>
          </a:xfrm>
          <a:prstGeom prst="rect">
            <a:avLst/>
          </a:prstGeom>
          <a:noFill/>
          <a:ln w="9525">
            <a:noFill/>
            <a:miter lim="800000"/>
            <a:headEnd/>
            <a:tailEnd/>
          </a:ln>
          <a:effectLst/>
        </p:spPr>
      </p:pic>
      <p:pic>
        <p:nvPicPr>
          <p:cNvPr id="26627" name="Picture 4"/>
          <p:cNvPicPr>
            <a:picLocks noChangeAspect="1" noChangeArrowheads="1"/>
          </p:cNvPicPr>
          <p:nvPr/>
        </p:nvPicPr>
        <p:blipFill>
          <a:blip r:embed="rId3" cstate="print"/>
          <a:srcRect l="47041" t="50000" r="32970" b="26700"/>
          <a:stretch>
            <a:fillRect/>
          </a:stretch>
        </p:blipFill>
        <p:spPr bwMode="auto">
          <a:xfrm>
            <a:off x="223838" y="5608638"/>
            <a:ext cx="1633537" cy="1069975"/>
          </a:xfrm>
          <a:prstGeom prst="rect">
            <a:avLst/>
          </a:prstGeom>
          <a:noFill/>
          <a:ln w="9525">
            <a:solidFill>
              <a:schemeClr val="tx1"/>
            </a:solidFill>
            <a:miter lim="800000"/>
            <a:headEnd/>
            <a:tailEnd/>
          </a:ln>
          <a:effectLst/>
        </p:spPr>
      </p:pic>
      <p:sp>
        <p:nvSpPr>
          <p:cNvPr id="8" name="TextBox 7"/>
          <p:cNvSpPr txBox="1"/>
          <p:nvPr/>
        </p:nvSpPr>
        <p:spPr>
          <a:xfrm>
            <a:off x="381000" y="150813"/>
            <a:ext cx="4165600" cy="534987"/>
          </a:xfrm>
          <a:prstGeom prst="rect">
            <a:avLst/>
          </a:prstGeom>
          <a:solidFill>
            <a:srgbClr val="FFFFCC"/>
          </a:solidFill>
          <a:ln>
            <a:solidFill>
              <a:schemeClr val="tx1"/>
            </a:solidFill>
          </a:ln>
        </p:spPr>
        <p:txBody>
          <a:bodyPr>
            <a:spAutoFit/>
          </a:bodyPr>
          <a:lstStyle/>
          <a:p>
            <a:pPr algn="ctr">
              <a:lnSpc>
                <a:spcPct val="80000"/>
              </a:lnSpc>
              <a:defRPr/>
            </a:pPr>
            <a:r>
              <a:rPr lang="en-US" sz="3600" dirty="0">
                <a:latin typeface="Calibri" pitchFamily="34" charset="0"/>
                <a:cs typeface="Calibri" pitchFamily="34" charset="0"/>
              </a:rPr>
              <a:t>North America </a:t>
            </a:r>
            <a:r>
              <a:rPr lang="en-US" sz="3600" dirty="0">
                <a:solidFill>
                  <a:srgbClr val="C00000"/>
                </a:solidFill>
                <a:effectLst>
                  <a:outerShdw blurRad="38100" dist="38100" dir="2700000" algn="tl">
                    <a:srgbClr val="000000">
                      <a:alpha val="43137"/>
                    </a:srgbClr>
                  </a:outerShdw>
                </a:effectLst>
                <a:latin typeface="Calibri" pitchFamily="34" charset="0"/>
                <a:cs typeface="Calibri" pitchFamily="34" charset="0"/>
              </a:rPr>
              <a:t>1763</a:t>
            </a:r>
          </a:p>
        </p:txBody>
      </p:sp>
      <p:sp>
        <p:nvSpPr>
          <p:cNvPr id="26629" name="Rectangle 3"/>
          <p:cNvSpPr>
            <a:spLocks noChangeArrowheads="1"/>
          </p:cNvSpPr>
          <p:nvPr/>
        </p:nvSpPr>
        <p:spPr bwMode="auto">
          <a:xfrm>
            <a:off x="4724400" y="152400"/>
            <a:ext cx="4343400" cy="1668463"/>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The French &amp; Indian War changed the relationship between Britain &amp; the American colonists</a:t>
            </a:r>
          </a:p>
        </p:txBody>
      </p:sp>
      <p:pic>
        <p:nvPicPr>
          <p:cNvPr id="12"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682" t="22841" r="32422" b="14908"/>
          <a:stretch/>
        </p:blipFill>
        <p:spPr bwMode="auto">
          <a:xfrm>
            <a:off x="4546020" y="2057400"/>
            <a:ext cx="4607589" cy="462134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bwMode="auto">
          <a:xfrm>
            <a:off x="5151120" y="3848100"/>
            <a:ext cx="724235" cy="606520"/>
          </a:xfrm>
          <a:custGeom>
            <a:avLst/>
            <a:gdLst>
              <a:gd name="connsiteX0" fmla="*/ 0 w 724235"/>
              <a:gd name="connsiteY0" fmla="*/ 403860 h 606520"/>
              <a:gd name="connsiteX1" fmla="*/ 0 w 724235"/>
              <a:gd name="connsiteY1" fmla="*/ 403860 h 606520"/>
              <a:gd name="connsiteX2" fmla="*/ 15240 w 724235"/>
              <a:gd name="connsiteY2" fmla="*/ 472440 h 606520"/>
              <a:gd name="connsiteX3" fmla="*/ 45720 w 724235"/>
              <a:gd name="connsiteY3" fmla="*/ 579120 h 606520"/>
              <a:gd name="connsiteX4" fmla="*/ 53340 w 724235"/>
              <a:gd name="connsiteY4" fmla="*/ 601980 h 606520"/>
              <a:gd name="connsiteX5" fmla="*/ 114300 w 724235"/>
              <a:gd name="connsiteY5" fmla="*/ 571500 h 606520"/>
              <a:gd name="connsiteX6" fmla="*/ 137160 w 724235"/>
              <a:gd name="connsiteY6" fmla="*/ 556260 h 606520"/>
              <a:gd name="connsiteX7" fmla="*/ 144780 w 724235"/>
              <a:gd name="connsiteY7" fmla="*/ 533400 h 606520"/>
              <a:gd name="connsiteX8" fmla="*/ 213360 w 724235"/>
              <a:gd name="connsiteY8" fmla="*/ 510540 h 606520"/>
              <a:gd name="connsiteX9" fmla="*/ 243840 w 724235"/>
              <a:gd name="connsiteY9" fmla="*/ 502920 h 606520"/>
              <a:gd name="connsiteX10" fmla="*/ 266700 w 724235"/>
              <a:gd name="connsiteY10" fmla="*/ 495300 h 606520"/>
              <a:gd name="connsiteX11" fmla="*/ 312420 w 724235"/>
              <a:gd name="connsiteY11" fmla="*/ 464820 h 606520"/>
              <a:gd name="connsiteX12" fmla="*/ 327660 w 724235"/>
              <a:gd name="connsiteY12" fmla="*/ 441960 h 606520"/>
              <a:gd name="connsiteX13" fmla="*/ 342900 w 724235"/>
              <a:gd name="connsiteY13" fmla="*/ 327660 h 606520"/>
              <a:gd name="connsiteX14" fmla="*/ 365760 w 724235"/>
              <a:gd name="connsiteY14" fmla="*/ 335280 h 606520"/>
              <a:gd name="connsiteX15" fmla="*/ 388620 w 724235"/>
              <a:gd name="connsiteY15" fmla="*/ 350520 h 606520"/>
              <a:gd name="connsiteX16" fmla="*/ 396240 w 724235"/>
              <a:gd name="connsiteY16" fmla="*/ 327660 h 606520"/>
              <a:gd name="connsiteX17" fmla="*/ 419100 w 724235"/>
              <a:gd name="connsiteY17" fmla="*/ 304800 h 606520"/>
              <a:gd name="connsiteX18" fmla="*/ 441960 w 724235"/>
              <a:gd name="connsiteY18" fmla="*/ 259080 h 606520"/>
              <a:gd name="connsiteX19" fmla="*/ 464820 w 724235"/>
              <a:gd name="connsiteY19" fmla="*/ 251460 h 606520"/>
              <a:gd name="connsiteX20" fmla="*/ 510540 w 724235"/>
              <a:gd name="connsiteY20" fmla="*/ 274320 h 606520"/>
              <a:gd name="connsiteX21" fmla="*/ 533400 w 724235"/>
              <a:gd name="connsiteY21" fmla="*/ 259080 h 606520"/>
              <a:gd name="connsiteX22" fmla="*/ 579120 w 724235"/>
              <a:gd name="connsiteY22" fmla="*/ 243840 h 606520"/>
              <a:gd name="connsiteX23" fmla="*/ 586740 w 724235"/>
              <a:gd name="connsiteY23" fmla="*/ 175260 h 606520"/>
              <a:gd name="connsiteX24" fmla="*/ 655320 w 724235"/>
              <a:gd name="connsiteY24" fmla="*/ 152400 h 606520"/>
              <a:gd name="connsiteX25" fmla="*/ 678180 w 724235"/>
              <a:gd name="connsiteY25" fmla="*/ 144780 h 606520"/>
              <a:gd name="connsiteX26" fmla="*/ 701040 w 724235"/>
              <a:gd name="connsiteY26" fmla="*/ 137160 h 606520"/>
              <a:gd name="connsiteX27" fmla="*/ 708660 w 724235"/>
              <a:gd name="connsiteY27" fmla="*/ 114300 h 606520"/>
              <a:gd name="connsiteX28" fmla="*/ 723900 w 724235"/>
              <a:gd name="connsiteY28" fmla="*/ 91440 h 606520"/>
              <a:gd name="connsiteX29" fmla="*/ 708660 w 724235"/>
              <a:gd name="connsiteY29" fmla="*/ 0 h 606520"/>
              <a:gd name="connsiteX30" fmla="*/ 670560 w 724235"/>
              <a:gd name="connsiteY30" fmla="*/ 7620 h 606520"/>
              <a:gd name="connsiteX31" fmla="*/ 662940 w 724235"/>
              <a:gd name="connsiteY31" fmla="*/ 30480 h 606520"/>
              <a:gd name="connsiteX32" fmla="*/ 647700 w 724235"/>
              <a:gd name="connsiteY32" fmla="*/ 53340 h 606520"/>
              <a:gd name="connsiteX33" fmla="*/ 518160 w 724235"/>
              <a:gd name="connsiteY33" fmla="*/ 76200 h 606520"/>
              <a:gd name="connsiteX34" fmla="*/ 510540 w 724235"/>
              <a:gd name="connsiteY34" fmla="*/ 114300 h 606520"/>
              <a:gd name="connsiteX35" fmla="*/ 464820 w 724235"/>
              <a:gd name="connsiteY35" fmla="*/ 129540 h 606520"/>
              <a:gd name="connsiteX36" fmla="*/ 457200 w 724235"/>
              <a:gd name="connsiteY36" fmla="*/ 167640 h 606520"/>
              <a:gd name="connsiteX37" fmla="*/ 411480 w 724235"/>
              <a:gd name="connsiteY37" fmla="*/ 198120 h 606520"/>
              <a:gd name="connsiteX38" fmla="*/ 289560 w 724235"/>
              <a:gd name="connsiteY38" fmla="*/ 220980 h 606520"/>
              <a:gd name="connsiteX39" fmla="*/ 259080 w 724235"/>
              <a:gd name="connsiteY39" fmla="*/ 259080 h 606520"/>
              <a:gd name="connsiteX40" fmla="*/ 251460 w 724235"/>
              <a:gd name="connsiteY40" fmla="*/ 281940 h 606520"/>
              <a:gd name="connsiteX41" fmla="*/ 205740 w 724235"/>
              <a:gd name="connsiteY41" fmla="*/ 304800 h 606520"/>
              <a:gd name="connsiteX42" fmla="*/ 160020 w 724235"/>
              <a:gd name="connsiteY42" fmla="*/ 335280 h 606520"/>
              <a:gd name="connsiteX43" fmla="*/ 53340 w 724235"/>
              <a:gd name="connsiteY43" fmla="*/ 358140 h 606520"/>
              <a:gd name="connsiteX44" fmla="*/ 38100 w 724235"/>
              <a:gd name="connsiteY44" fmla="*/ 381000 h 606520"/>
              <a:gd name="connsiteX45" fmla="*/ 0 w 724235"/>
              <a:gd name="connsiteY45" fmla="*/ 403860 h 60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24235" h="606520">
                <a:moveTo>
                  <a:pt x="0" y="403860"/>
                </a:moveTo>
                <a:lnTo>
                  <a:pt x="0" y="403860"/>
                </a:lnTo>
                <a:cubicBezTo>
                  <a:pt x="5080" y="426720"/>
                  <a:pt x="11766" y="449281"/>
                  <a:pt x="15240" y="472440"/>
                </a:cubicBezTo>
                <a:cubicBezTo>
                  <a:pt x="30409" y="573565"/>
                  <a:pt x="497" y="533897"/>
                  <a:pt x="45720" y="579120"/>
                </a:cubicBezTo>
                <a:cubicBezTo>
                  <a:pt x="48260" y="586740"/>
                  <a:pt x="45617" y="599773"/>
                  <a:pt x="53340" y="601980"/>
                </a:cubicBezTo>
                <a:cubicBezTo>
                  <a:pt x="104450" y="616583"/>
                  <a:pt x="92650" y="593150"/>
                  <a:pt x="114300" y="571500"/>
                </a:cubicBezTo>
                <a:cubicBezTo>
                  <a:pt x="120776" y="565024"/>
                  <a:pt x="129540" y="561340"/>
                  <a:pt x="137160" y="556260"/>
                </a:cubicBezTo>
                <a:cubicBezTo>
                  <a:pt x="139700" y="548640"/>
                  <a:pt x="139762" y="539672"/>
                  <a:pt x="144780" y="533400"/>
                </a:cubicBezTo>
                <a:cubicBezTo>
                  <a:pt x="161684" y="512270"/>
                  <a:pt x="190343" y="515143"/>
                  <a:pt x="213360" y="510540"/>
                </a:cubicBezTo>
                <a:cubicBezTo>
                  <a:pt x="223629" y="508486"/>
                  <a:pt x="233770" y="505797"/>
                  <a:pt x="243840" y="502920"/>
                </a:cubicBezTo>
                <a:cubicBezTo>
                  <a:pt x="251563" y="500713"/>
                  <a:pt x="259679" y="499201"/>
                  <a:pt x="266700" y="495300"/>
                </a:cubicBezTo>
                <a:cubicBezTo>
                  <a:pt x="282711" y="486405"/>
                  <a:pt x="312420" y="464820"/>
                  <a:pt x="312420" y="464820"/>
                </a:cubicBezTo>
                <a:cubicBezTo>
                  <a:pt x="317500" y="457200"/>
                  <a:pt x="323564" y="450151"/>
                  <a:pt x="327660" y="441960"/>
                </a:cubicBezTo>
                <a:cubicBezTo>
                  <a:pt x="343223" y="410834"/>
                  <a:pt x="341198" y="348089"/>
                  <a:pt x="342900" y="327660"/>
                </a:cubicBezTo>
                <a:cubicBezTo>
                  <a:pt x="350520" y="330200"/>
                  <a:pt x="358576" y="331688"/>
                  <a:pt x="365760" y="335280"/>
                </a:cubicBezTo>
                <a:cubicBezTo>
                  <a:pt x="373951" y="339376"/>
                  <a:pt x="379735" y="352741"/>
                  <a:pt x="388620" y="350520"/>
                </a:cubicBezTo>
                <a:cubicBezTo>
                  <a:pt x="396412" y="348572"/>
                  <a:pt x="391785" y="334343"/>
                  <a:pt x="396240" y="327660"/>
                </a:cubicBezTo>
                <a:cubicBezTo>
                  <a:pt x="402218" y="318694"/>
                  <a:pt x="411480" y="312420"/>
                  <a:pt x="419100" y="304800"/>
                </a:cubicBezTo>
                <a:cubicBezTo>
                  <a:pt x="424120" y="289741"/>
                  <a:pt x="428531" y="269823"/>
                  <a:pt x="441960" y="259080"/>
                </a:cubicBezTo>
                <a:cubicBezTo>
                  <a:pt x="448232" y="254062"/>
                  <a:pt x="457200" y="254000"/>
                  <a:pt x="464820" y="251460"/>
                </a:cubicBezTo>
                <a:cubicBezTo>
                  <a:pt x="472781" y="256767"/>
                  <a:pt x="497921" y="276423"/>
                  <a:pt x="510540" y="274320"/>
                </a:cubicBezTo>
                <a:cubicBezTo>
                  <a:pt x="519573" y="272814"/>
                  <a:pt x="525031" y="262799"/>
                  <a:pt x="533400" y="259080"/>
                </a:cubicBezTo>
                <a:cubicBezTo>
                  <a:pt x="548080" y="252556"/>
                  <a:pt x="579120" y="243840"/>
                  <a:pt x="579120" y="243840"/>
                </a:cubicBezTo>
                <a:cubicBezTo>
                  <a:pt x="581660" y="220980"/>
                  <a:pt x="574391" y="194665"/>
                  <a:pt x="586740" y="175260"/>
                </a:cubicBezTo>
                <a:lnTo>
                  <a:pt x="655320" y="152400"/>
                </a:lnTo>
                <a:lnTo>
                  <a:pt x="678180" y="144780"/>
                </a:lnTo>
                <a:lnTo>
                  <a:pt x="701040" y="137160"/>
                </a:lnTo>
                <a:cubicBezTo>
                  <a:pt x="703580" y="129540"/>
                  <a:pt x="705068" y="121484"/>
                  <a:pt x="708660" y="114300"/>
                </a:cubicBezTo>
                <a:cubicBezTo>
                  <a:pt x="712756" y="106109"/>
                  <a:pt x="723071" y="100560"/>
                  <a:pt x="723900" y="91440"/>
                </a:cubicBezTo>
                <a:cubicBezTo>
                  <a:pt x="726278" y="65278"/>
                  <a:pt x="715469" y="27236"/>
                  <a:pt x="708660" y="0"/>
                </a:cubicBezTo>
                <a:cubicBezTo>
                  <a:pt x="695960" y="2540"/>
                  <a:pt x="681336" y="436"/>
                  <a:pt x="670560" y="7620"/>
                </a:cubicBezTo>
                <a:cubicBezTo>
                  <a:pt x="663877" y="12075"/>
                  <a:pt x="666532" y="23296"/>
                  <a:pt x="662940" y="30480"/>
                </a:cubicBezTo>
                <a:cubicBezTo>
                  <a:pt x="658844" y="38671"/>
                  <a:pt x="655466" y="48486"/>
                  <a:pt x="647700" y="53340"/>
                </a:cubicBezTo>
                <a:cubicBezTo>
                  <a:pt x="614867" y="73861"/>
                  <a:pt x="548990" y="73397"/>
                  <a:pt x="518160" y="76200"/>
                </a:cubicBezTo>
                <a:cubicBezTo>
                  <a:pt x="515620" y="88900"/>
                  <a:pt x="519698" y="105142"/>
                  <a:pt x="510540" y="114300"/>
                </a:cubicBezTo>
                <a:cubicBezTo>
                  <a:pt x="499181" y="125659"/>
                  <a:pt x="464820" y="129540"/>
                  <a:pt x="464820" y="129540"/>
                </a:cubicBezTo>
                <a:cubicBezTo>
                  <a:pt x="462280" y="142240"/>
                  <a:pt x="465151" y="157417"/>
                  <a:pt x="457200" y="167640"/>
                </a:cubicBezTo>
                <a:cubicBezTo>
                  <a:pt x="445955" y="182098"/>
                  <a:pt x="428856" y="192328"/>
                  <a:pt x="411480" y="198120"/>
                </a:cubicBezTo>
                <a:cubicBezTo>
                  <a:pt x="341543" y="221432"/>
                  <a:pt x="381745" y="211762"/>
                  <a:pt x="289560" y="220980"/>
                </a:cubicBezTo>
                <a:cubicBezTo>
                  <a:pt x="270407" y="278439"/>
                  <a:pt x="298471" y="209841"/>
                  <a:pt x="259080" y="259080"/>
                </a:cubicBezTo>
                <a:cubicBezTo>
                  <a:pt x="254062" y="265352"/>
                  <a:pt x="256478" y="275668"/>
                  <a:pt x="251460" y="281940"/>
                </a:cubicBezTo>
                <a:cubicBezTo>
                  <a:pt x="235223" y="302237"/>
                  <a:pt x="225618" y="293757"/>
                  <a:pt x="205740" y="304800"/>
                </a:cubicBezTo>
                <a:cubicBezTo>
                  <a:pt x="189729" y="313695"/>
                  <a:pt x="175260" y="325120"/>
                  <a:pt x="160020" y="335280"/>
                </a:cubicBezTo>
                <a:cubicBezTo>
                  <a:pt x="113817" y="366082"/>
                  <a:pt x="146280" y="349691"/>
                  <a:pt x="53340" y="358140"/>
                </a:cubicBezTo>
                <a:cubicBezTo>
                  <a:pt x="48260" y="365760"/>
                  <a:pt x="44576" y="374524"/>
                  <a:pt x="38100" y="381000"/>
                </a:cubicBezTo>
                <a:cubicBezTo>
                  <a:pt x="28905" y="390195"/>
                  <a:pt x="6350" y="400050"/>
                  <a:pt x="0" y="403860"/>
                </a:cubicBezTo>
                <a:close/>
              </a:path>
            </a:pathLst>
          </a:custGeom>
          <a:solidFill>
            <a:srgbClr val="FFCCFF">
              <a:alpha val="43137"/>
            </a:srgbClr>
          </a:solidFill>
          <a:ln w="9525" cap="flat" cmpd="sng" algn="ctr">
            <a:solidFill>
              <a:srgbClr val="FF99CC"/>
            </a:solidFill>
            <a:prstDash val="solid"/>
            <a:round/>
            <a:headEnd type="none" w="med" len="med"/>
            <a:tailEnd type="none" w="med" len="med"/>
          </a:ln>
          <a:effectLst>
            <a:glow rad="139700">
              <a:srgbClr val="C00000">
                <a:alpha val="40000"/>
              </a:srgbClr>
            </a:glow>
          </a:effectLst>
        </p:spPr>
        <p:txBody>
          <a:bodyPr/>
          <a:lstStyle/>
          <a:p>
            <a:pPr>
              <a:defRPr/>
            </a:pPr>
            <a:endParaRPr lang="en-US"/>
          </a:p>
        </p:txBody>
      </p:sp>
      <p:sp>
        <p:nvSpPr>
          <p:cNvPr id="3" name="Freeform 2"/>
          <p:cNvSpPr/>
          <p:nvPr/>
        </p:nvSpPr>
        <p:spPr bwMode="auto">
          <a:xfrm>
            <a:off x="7574280" y="3223260"/>
            <a:ext cx="297180" cy="359444"/>
          </a:xfrm>
          <a:custGeom>
            <a:avLst/>
            <a:gdLst>
              <a:gd name="connsiteX0" fmla="*/ 0 w 297180"/>
              <a:gd name="connsiteY0" fmla="*/ 0 h 359444"/>
              <a:gd name="connsiteX1" fmla="*/ 0 w 297180"/>
              <a:gd name="connsiteY1" fmla="*/ 0 h 359444"/>
              <a:gd name="connsiteX2" fmla="*/ 7620 w 297180"/>
              <a:gd name="connsiteY2" fmla="*/ 114300 h 359444"/>
              <a:gd name="connsiteX3" fmla="*/ 22860 w 297180"/>
              <a:gd name="connsiteY3" fmla="*/ 137160 h 359444"/>
              <a:gd name="connsiteX4" fmla="*/ 68580 w 297180"/>
              <a:gd name="connsiteY4" fmla="*/ 167640 h 359444"/>
              <a:gd name="connsiteX5" fmla="*/ 137160 w 297180"/>
              <a:gd name="connsiteY5" fmla="*/ 198120 h 359444"/>
              <a:gd name="connsiteX6" fmla="*/ 137160 w 297180"/>
              <a:gd name="connsiteY6" fmla="*/ 289560 h 359444"/>
              <a:gd name="connsiteX7" fmla="*/ 175260 w 297180"/>
              <a:gd name="connsiteY7" fmla="*/ 297180 h 359444"/>
              <a:gd name="connsiteX8" fmla="*/ 175260 w 297180"/>
              <a:gd name="connsiteY8" fmla="*/ 358140 h 359444"/>
              <a:gd name="connsiteX9" fmla="*/ 198120 w 297180"/>
              <a:gd name="connsiteY9" fmla="*/ 350520 h 359444"/>
              <a:gd name="connsiteX10" fmla="*/ 213360 w 297180"/>
              <a:gd name="connsiteY10" fmla="*/ 327660 h 359444"/>
              <a:gd name="connsiteX11" fmla="*/ 220980 w 297180"/>
              <a:gd name="connsiteY11" fmla="*/ 304800 h 359444"/>
              <a:gd name="connsiteX12" fmla="*/ 243840 w 297180"/>
              <a:gd name="connsiteY12" fmla="*/ 297180 h 359444"/>
              <a:gd name="connsiteX13" fmla="*/ 289560 w 297180"/>
              <a:gd name="connsiteY13" fmla="*/ 266700 h 359444"/>
              <a:gd name="connsiteX14" fmla="*/ 297180 w 297180"/>
              <a:gd name="connsiteY14" fmla="*/ 243840 h 359444"/>
              <a:gd name="connsiteX15" fmla="*/ 266700 w 297180"/>
              <a:gd name="connsiteY15" fmla="*/ 205740 h 359444"/>
              <a:gd name="connsiteX16" fmla="*/ 251460 w 297180"/>
              <a:gd name="connsiteY16" fmla="*/ 182880 h 359444"/>
              <a:gd name="connsiteX17" fmla="*/ 205740 w 297180"/>
              <a:gd name="connsiteY17" fmla="*/ 167640 h 359444"/>
              <a:gd name="connsiteX18" fmla="*/ 167640 w 297180"/>
              <a:gd name="connsiteY18" fmla="*/ 137160 h 359444"/>
              <a:gd name="connsiteX19" fmla="*/ 152400 w 297180"/>
              <a:gd name="connsiteY19" fmla="*/ 114300 h 359444"/>
              <a:gd name="connsiteX20" fmla="*/ 106680 w 297180"/>
              <a:gd name="connsiteY20" fmla="*/ 99060 h 359444"/>
              <a:gd name="connsiteX21" fmla="*/ 83820 w 297180"/>
              <a:gd name="connsiteY21" fmla="*/ 91440 h 359444"/>
              <a:gd name="connsiteX22" fmla="*/ 60960 w 297180"/>
              <a:gd name="connsiteY22" fmla="*/ 83820 h 359444"/>
              <a:gd name="connsiteX23" fmla="*/ 45720 w 297180"/>
              <a:gd name="connsiteY23" fmla="*/ 38100 h 359444"/>
              <a:gd name="connsiteX24" fmla="*/ 38100 w 297180"/>
              <a:gd name="connsiteY24" fmla="*/ 15240 h 359444"/>
              <a:gd name="connsiteX25" fmla="*/ 0 w 297180"/>
              <a:gd name="connsiteY25" fmla="*/ 0 h 35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7180" h="359444">
                <a:moveTo>
                  <a:pt x="0" y="0"/>
                </a:moveTo>
                <a:lnTo>
                  <a:pt x="0" y="0"/>
                </a:lnTo>
                <a:cubicBezTo>
                  <a:pt x="2540" y="38100"/>
                  <a:pt x="1342" y="76635"/>
                  <a:pt x="7620" y="114300"/>
                </a:cubicBezTo>
                <a:cubicBezTo>
                  <a:pt x="9126" y="123333"/>
                  <a:pt x="15968" y="131129"/>
                  <a:pt x="22860" y="137160"/>
                </a:cubicBezTo>
                <a:cubicBezTo>
                  <a:pt x="36644" y="149221"/>
                  <a:pt x="51204" y="161848"/>
                  <a:pt x="68580" y="167640"/>
                </a:cubicBezTo>
                <a:cubicBezTo>
                  <a:pt x="122988" y="185776"/>
                  <a:pt x="100934" y="173969"/>
                  <a:pt x="137160" y="198120"/>
                </a:cubicBezTo>
                <a:cubicBezTo>
                  <a:pt x="134620" y="205740"/>
                  <a:pt x="99060" y="281940"/>
                  <a:pt x="137160" y="289560"/>
                </a:cubicBezTo>
                <a:lnTo>
                  <a:pt x="175260" y="297180"/>
                </a:lnTo>
                <a:cubicBezTo>
                  <a:pt x="172052" y="310014"/>
                  <a:pt x="158148" y="345306"/>
                  <a:pt x="175260" y="358140"/>
                </a:cubicBezTo>
                <a:cubicBezTo>
                  <a:pt x="181686" y="362959"/>
                  <a:pt x="190500" y="353060"/>
                  <a:pt x="198120" y="350520"/>
                </a:cubicBezTo>
                <a:cubicBezTo>
                  <a:pt x="203200" y="342900"/>
                  <a:pt x="209264" y="335851"/>
                  <a:pt x="213360" y="327660"/>
                </a:cubicBezTo>
                <a:cubicBezTo>
                  <a:pt x="216952" y="320476"/>
                  <a:pt x="215300" y="310480"/>
                  <a:pt x="220980" y="304800"/>
                </a:cubicBezTo>
                <a:cubicBezTo>
                  <a:pt x="226660" y="299120"/>
                  <a:pt x="236819" y="301081"/>
                  <a:pt x="243840" y="297180"/>
                </a:cubicBezTo>
                <a:cubicBezTo>
                  <a:pt x="259851" y="288285"/>
                  <a:pt x="289560" y="266700"/>
                  <a:pt x="289560" y="266700"/>
                </a:cubicBezTo>
                <a:cubicBezTo>
                  <a:pt x="292100" y="259080"/>
                  <a:pt x="297180" y="251872"/>
                  <a:pt x="297180" y="243840"/>
                </a:cubicBezTo>
                <a:cubicBezTo>
                  <a:pt x="297180" y="219303"/>
                  <a:pt x="284253" y="217442"/>
                  <a:pt x="266700" y="205740"/>
                </a:cubicBezTo>
                <a:cubicBezTo>
                  <a:pt x="261620" y="198120"/>
                  <a:pt x="259226" y="187734"/>
                  <a:pt x="251460" y="182880"/>
                </a:cubicBezTo>
                <a:cubicBezTo>
                  <a:pt x="237837" y="174366"/>
                  <a:pt x="205740" y="167640"/>
                  <a:pt x="205740" y="167640"/>
                </a:cubicBezTo>
                <a:cubicBezTo>
                  <a:pt x="189567" y="119120"/>
                  <a:pt x="212747" y="167231"/>
                  <a:pt x="167640" y="137160"/>
                </a:cubicBezTo>
                <a:cubicBezTo>
                  <a:pt x="160020" y="132080"/>
                  <a:pt x="160166" y="119154"/>
                  <a:pt x="152400" y="114300"/>
                </a:cubicBezTo>
                <a:cubicBezTo>
                  <a:pt x="138777" y="105786"/>
                  <a:pt x="121920" y="104140"/>
                  <a:pt x="106680" y="99060"/>
                </a:cubicBezTo>
                <a:lnTo>
                  <a:pt x="83820" y="91440"/>
                </a:lnTo>
                <a:lnTo>
                  <a:pt x="60960" y="83820"/>
                </a:lnTo>
                <a:lnTo>
                  <a:pt x="45720" y="38100"/>
                </a:lnTo>
                <a:lnTo>
                  <a:pt x="38100" y="15240"/>
                </a:lnTo>
                <a:cubicBezTo>
                  <a:pt x="12830" y="23663"/>
                  <a:pt x="6350" y="2540"/>
                  <a:pt x="0" y="0"/>
                </a:cubicBezTo>
                <a:close/>
              </a:path>
            </a:pathLst>
          </a:custGeom>
          <a:solidFill>
            <a:srgbClr val="FFCCFF">
              <a:alpha val="43137"/>
            </a:srgbClr>
          </a:solidFill>
          <a:ln w="9525" cap="flat" cmpd="sng" algn="ctr">
            <a:solidFill>
              <a:srgbClr val="FF99CC"/>
            </a:solidFill>
            <a:prstDash val="solid"/>
            <a:round/>
            <a:headEnd type="none" w="med" len="med"/>
            <a:tailEnd type="none" w="med" len="med"/>
          </a:ln>
          <a:effectLst>
            <a:glow rad="139700">
              <a:srgbClr val="C00000">
                <a:alpha val="40000"/>
              </a:srgbClr>
            </a:glow>
          </a:effectLst>
        </p:spPr>
        <p:txBody>
          <a:bodyPr/>
          <a:lstStyle/>
          <a:p>
            <a:pPr>
              <a:defRPr/>
            </a:pPr>
            <a:endParaRPr lang="en-US"/>
          </a:p>
        </p:txBody>
      </p:sp>
      <p:sp>
        <p:nvSpPr>
          <p:cNvPr id="16" name="Rectangle 15"/>
          <p:cNvSpPr>
            <a:spLocks noChangeArrowheads="1"/>
          </p:cNvSpPr>
          <p:nvPr/>
        </p:nvSpPr>
        <p:spPr bwMode="auto">
          <a:xfrm>
            <a:off x="4724400" y="2128838"/>
            <a:ext cx="4343400" cy="2062162"/>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Colonists were excited about the possibility </a:t>
            </a:r>
            <a:br>
              <a:rPr lang="en-US" sz="3200">
                <a:latin typeface="Calibri" pitchFamily="34" charset="0"/>
                <a:ea typeface="Calibri" pitchFamily="34" charset="0"/>
                <a:cs typeface="Calibri" pitchFamily="34" charset="0"/>
              </a:rPr>
            </a:br>
            <a:r>
              <a:rPr lang="en-US" sz="3200">
                <a:latin typeface="Calibri" pitchFamily="34" charset="0"/>
                <a:ea typeface="Calibri" pitchFamily="34" charset="0"/>
                <a:cs typeface="Calibri" pitchFamily="34" charset="0"/>
              </a:rPr>
              <a:t>of new land in the west now that the French were gone</a:t>
            </a:r>
          </a:p>
        </p:txBody>
      </p:sp>
      <p:sp>
        <p:nvSpPr>
          <p:cNvPr id="17" name="Rectangle 16"/>
          <p:cNvSpPr>
            <a:spLocks noChangeArrowheads="1"/>
          </p:cNvSpPr>
          <p:nvPr/>
        </p:nvSpPr>
        <p:spPr bwMode="auto">
          <a:xfrm>
            <a:off x="4724400" y="4440238"/>
            <a:ext cx="4343400" cy="1274762"/>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Colonists learned new guerilla fighting tactics from the Indians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descr="http://3.bp.blogspot.com/-AzXj4gOnFlA/T_zU93-4GfI/AAAAAAAAA4M/BbaizWt0OCg/s1600/12.07.10+brita+parlamento.jpg"/>
          <p:cNvPicPr>
            <a:picLocks noChangeAspect="1" noChangeArrowheads="1"/>
          </p:cNvPicPr>
          <p:nvPr/>
        </p:nvPicPr>
        <p:blipFill>
          <a:blip r:embed="rId2" cstate="print"/>
          <a:srcRect/>
          <a:stretch>
            <a:fillRect/>
          </a:stretch>
        </p:blipFill>
        <p:spPr bwMode="auto">
          <a:xfrm>
            <a:off x="4170363" y="212725"/>
            <a:ext cx="4886325" cy="3257550"/>
          </a:xfrm>
          <a:prstGeom prst="rect">
            <a:avLst/>
          </a:prstGeom>
          <a:noFill/>
          <a:ln w="9525">
            <a:noFill/>
            <a:miter lim="800000"/>
            <a:headEnd/>
            <a:tailEnd/>
          </a:ln>
        </p:spPr>
      </p:pic>
      <p:pic>
        <p:nvPicPr>
          <p:cNvPr id="27651" name="Picture 8" descr="http://upload.wikimedia.org/wikipedia/en/9/97/William_Pitt_addressing_the_House_of_Commons_on_the_outbreak_of_war_with_Austria_(by_Karl_Anton_Hickel).jpg"/>
          <p:cNvPicPr>
            <a:picLocks noChangeAspect="1" noChangeArrowheads="1"/>
          </p:cNvPicPr>
          <p:nvPr/>
        </p:nvPicPr>
        <p:blipFill>
          <a:blip r:embed="rId3" cstate="print"/>
          <a:srcRect t="5373"/>
          <a:stretch>
            <a:fillRect/>
          </a:stretch>
        </p:blipFill>
        <p:spPr bwMode="auto">
          <a:xfrm>
            <a:off x="4170363" y="3486150"/>
            <a:ext cx="4906962" cy="3295650"/>
          </a:xfrm>
          <a:prstGeom prst="rect">
            <a:avLst/>
          </a:prstGeom>
          <a:noFill/>
          <a:ln w="9525">
            <a:noFill/>
            <a:miter lim="800000"/>
            <a:headEnd/>
            <a:tailEnd/>
          </a:ln>
        </p:spPr>
      </p:pic>
      <p:sp>
        <p:nvSpPr>
          <p:cNvPr id="27652" name="Rectangle 4"/>
          <p:cNvSpPr>
            <a:spLocks noChangeArrowheads="1"/>
          </p:cNvSpPr>
          <p:nvPr/>
        </p:nvSpPr>
        <p:spPr bwMode="auto">
          <a:xfrm>
            <a:off x="228600" y="163513"/>
            <a:ext cx="3733800" cy="1352550"/>
          </a:xfrm>
          <a:prstGeom prst="rect">
            <a:avLst/>
          </a:prstGeom>
          <a:solidFill>
            <a:srgbClr val="CCFFCC"/>
          </a:solidFill>
          <a:ln w="9525">
            <a:solidFill>
              <a:schemeClr val="tx1"/>
            </a:solidFill>
            <a:miter lim="800000"/>
            <a:headEnd/>
            <a:tailEnd/>
          </a:ln>
        </p:spPr>
        <p:txBody>
          <a:bodyPr>
            <a:spAutoFit/>
          </a:bodyPr>
          <a:lstStyle/>
          <a:p>
            <a:pPr algn="ctr">
              <a:lnSpc>
                <a:spcPct val="85000"/>
              </a:lnSpc>
            </a:pPr>
            <a:r>
              <a:rPr lang="en-US" sz="3200">
                <a:latin typeface="Calibri" pitchFamily="34" charset="0"/>
                <a:ea typeface="Calibri" pitchFamily="34" charset="0"/>
                <a:cs typeface="Calibri" pitchFamily="34" charset="0"/>
              </a:rPr>
              <a:t>William Pitt’s </a:t>
            </a:r>
            <a:br>
              <a:rPr lang="en-US" sz="3200">
                <a:latin typeface="Calibri" pitchFamily="34" charset="0"/>
                <a:ea typeface="Calibri" pitchFamily="34" charset="0"/>
                <a:cs typeface="Calibri" pitchFamily="34" charset="0"/>
              </a:rPr>
            </a:br>
            <a:r>
              <a:rPr lang="en-US" sz="3200">
                <a:latin typeface="Calibri" pitchFamily="34" charset="0"/>
                <a:ea typeface="Calibri" pitchFamily="34" charset="0"/>
                <a:cs typeface="Calibri" pitchFamily="34" charset="0"/>
              </a:rPr>
              <a:t>“blank check” led </a:t>
            </a:r>
            <a:br>
              <a:rPr lang="en-US" sz="3200">
                <a:latin typeface="Calibri" pitchFamily="34" charset="0"/>
                <a:ea typeface="Calibri" pitchFamily="34" charset="0"/>
                <a:cs typeface="Calibri" pitchFamily="34" charset="0"/>
              </a:rPr>
            </a:br>
            <a:r>
              <a:rPr lang="en-US" sz="3200">
                <a:latin typeface="Calibri" pitchFamily="34" charset="0"/>
                <a:ea typeface="Calibri" pitchFamily="34" charset="0"/>
                <a:cs typeface="Calibri" pitchFamily="34" charset="0"/>
              </a:rPr>
              <a:t>to huge war debts </a:t>
            </a:r>
          </a:p>
        </p:txBody>
      </p:sp>
      <p:sp>
        <p:nvSpPr>
          <p:cNvPr id="27653" name="Rectangle 5"/>
          <p:cNvSpPr>
            <a:spLocks noChangeArrowheads="1"/>
          </p:cNvSpPr>
          <p:nvPr/>
        </p:nvSpPr>
        <p:spPr bwMode="auto">
          <a:xfrm>
            <a:off x="228600" y="1676400"/>
            <a:ext cx="3752850" cy="1352550"/>
          </a:xfrm>
          <a:prstGeom prst="rect">
            <a:avLst/>
          </a:prstGeom>
          <a:solidFill>
            <a:srgbClr val="FFCCFF"/>
          </a:solidFill>
          <a:ln w="9525">
            <a:solidFill>
              <a:schemeClr val="tx1"/>
            </a:solidFill>
            <a:miter lim="800000"/>
            <a:headEnd/>
            <a:tailEnd/>
          </a:ln>
        </p:spPr>
        <p:txBody>
          <a:bodyPr>
            <a:spAutoFit/>
          </a:bodyPr>
          <a:lstStyle/>
          <a:p>
            <a:pPr algn="ctr">
              <a:lnSpc>
                <a:spcPct val="85000"/>
              </a:lnSpc>
            </a:pPr>
            <a:r>
              <a:rPr lang="en-US" sz="3200">
                <a:latin typeface="Calibri" pitchFamily="34" charset="0"/>
                <a:ea typeface="Calibri" pitchFamily="34" charset="0"/>
                <a:cs typeface="Calibri" pitchFamily="34" charset="0"/>
              </a:rPr>
              <a:t>Parliament expected colonists to help pay off these debts</a:t>
            </a:r>
          </a:p>
        </p:txBody>
      </p:sp>
      <p:sp>
        <p:nvSpPr>
          <p:cNvPr id="27654" name="Rectangle 10"/>
          <p:cNvSpPr>
            <a:spLocks noChangeArrowheads="1"/>
          </p:cNvSpPr>
          <p:nvPr/>
        </p:nvSpPr>
        <p:spPr bwMode="auto">
          <a:xfrm>
            <a:off x="209550" y="3181350"/>
            <a:ext cx="3752850" cy="1273175"/>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More decisions would now be made by British Parliament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l="54655" t="14529" r="14861" b="15993"/>
          <a:stretch>
            <a:fillRect/>
          </a:stretch>
        </p:blipFill>
        <p:spPr bwMode="auto">
          <a:xfrm>
            <a:off x="76200" y="457200"/>
            <a:ext cx="4781550" cy="6167438"/>
          </a:xfrm>
          <a:prstGeom prst="rect">
            <a:avLst/>
          </a:prstGeom>
          <a:noFill/>
          <a:ln w="9525">
            <a:noFill/>
            <a:miter lim="800000"/>
            <a:headEnd/>
            <a:tailEnd/>
          </a:ln>
          <a:effectLst/>
        </p:spPr>
      </p:pic>
      <p:pic>
        <p:nvPicPr>
          <p:cNvPr id="28675" name="Picture 4"/>
          <p:cNvPicPr>
            <a:picLocks noChangeAspect="1" noChangeArrowheads="1"/>
          </p:cNvPicPr>
          <p:nvPr/>
        </p:nvPicPr>
        <p:blipFill>
          <a:blip r:embed="rId3" cstate="print"/>
          <a:srcRect l="47041" t="50000" r="32970" b="26700"/>
          <a:stretch>
            <a:fillRect/>
          </a:stretch>
        </p:blipFill>
        <p:spPr bwMode="auto">
          <a:xfrm>
            <a:off x="223838" y="5608638"/>
            <a:ext cx="1633537" cy="1069975"/>
          </a:xfrm>
          <a:prstGeom prst="rect">
            <a:avLst/>
          </a:prstGeom>
          <a:noFill/>
          <a:ln w="9525">
            <a:solidFill>
              <a:schemeClr val="tx1"/>
            </a:solidFill>
            <a:miter lim="800000"/>
            <a:headEnd/>
            <a:tailEnd/>
          </a:ln>
          <a:effectLst/>
        </p:spPr>
      </p:pic>
      <p:sp>
        <p:nvSpPr>
          <p:cNvPr id="8" name="TextBox 7"/>
          <p:cNvSpPr txBox="1"/>
          <p:nvPr/>
        </p:nvSpPr>
        <p:spPr>
          <a:xfrm>
            <a:off x="381000" y="150813"/>
            <a:ext cx="4165600" cy="546100"/>
          </a:xfrm>
          <a:prstGeom prst="rect">
            <a:avLst/>
          </a:prstGeom>
          <a:solidFill>
            <a:srgbClr val="FFFFCC"/>
          </a:solidFill>
          <a:ln>
            <a:solidFill>
              <a:schemeClr val="tx1"/>
            </a:solidFill>
          </a:ln>
        </p:spPr>
        <p:txBody>
          <a:bodyPr>
            <a:spAutoFit/>
          </a:bodyPr>
          <a:lstStyle/>
          <a:p>
            <a:pPr algn="ctr">
              <a:lnSpc>
                <a:spcPct val="80000"/>
              </a:lnSpc>
              <a:defRPr/>
            </a:pPr>
            <a:r>
              <a:rPr lang="en-US" sz="3600" dirty="0">
                <a:latin typeface="Calibri" pitchFamily="34" charset="0"/>
                <a:cs typeface="Calibri" pitchFamily="34" charset="0"/>
              </a:rPr>
              <a:t>North America </a:t>
            </a:r>
            <a:r>
              <a:rPr lang="en-US" sz="3600" dirty="0">
                <a:solidFill>
                  <a:srgbClr val="C00000"/>
                </a:solidFill>
                <a:effectLst>
                  <a:outerShdw blurRad="38100" dist="38100" dir="2700000" algn="tl">
                    <a:srgbClr val="000000">
                      <a:alpha val="43137"/>
                    </a:srgbClr>
                  </a:outerShdw>
                </a:effectLst>
                <a:latin typeface="Calibri" pitchFamily="34" charset="0"/>
                <a:cs typeface="Calibri" pitchFamily="34" charset="0"/>
              </a:rPr>
              <a:t>1763</a:t>
            </a:r>
          </a:p>
        </p:txBody>
      </p:sp>
      <p:sp>
        <p:nvSpPr>
          <p:cNvPr id="28677" name="Rectangle 3"/>
          <p:cNvSpPr>
            <a:spLocks noChangeArrowheads="1"/>
          </p:cNvSpPr>
          <p:nvPr/>
        </p:nvSpPr>
        <p:spPr bwMode="auto">
          <a:xfrm>
            <a:off x="4724400" y="76200"/>
            <a:ext cx="4343400" cy="1668463"/>
          </a:xfrm>
          <a:prstGeom prst="rect">
            <a:avLst/>
          </a:prstGeom>
          <a:solidFill>
            <a:srgbClr val="CCFFFF"/>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Other problems strained the relationship between Britain &amp; the colonists after the war: </a:t>
            </a:r>
          </a:p>
        </p:txBody>
      </p:sp>
      <p:sp>
        <p:nvSpPr>
          <p:cNvPr id="13" name="Rectangle 12"/>
          <p:cNvSpPr>
            <a:spLocks noChangeArrowheads="1"/>
          </p:cNvSpPr>
          <p:nvPr/>
        </p:nvSpPr>
        <p:spPr bwMode="auto">
          <a:xfrm>
            <a:off x="4724400" y="1828800"/>
            <a:ext cx="4343400" cy="1284288"/>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The expensive British army was not removed from America</a:t>
            </a:r>
          </a:p>
        </p:txBody>
      </p:sp>
      <p:sp>
        <p:nvSpPr>
          <p:cNvPr id="9" name="Rectangle 8"/>
          <p:cNvSpPr>
            <a:spLocks noChangeArrowheads="1"/>
          </p:cNvSpPr>
          <p:nvPr/>
        </p:nvSpPr>
        <p:spPr bwMode="auto">
          <a:xfrm>
            <a:off x="4743450" y="3200400"/>
            <a:ext cx="4324350" cy="2062163"/>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The Ottawa Indians, </a:t>
            </a:r>
            <a:br>
              <a:rPr lang="en-US" sz="3200">
                <a:latin typeface="Calibri" pitchFamily="34" charset="0"/>
                <a:ea typeface="Calibri" pitchFamily="34" charset="0"/>
                <a:cs typeface="Calibri" pitchFamily="34" charset="0"/>
              </a:rPr>
            </a:br>
            <a:r>
              <a:rPr lang="en-US" sz="3200">
                <a:latin typeface="Calibri" pitchFamily="34" charset="0"/>
                <a:ea typeface="Calibri" pitchFamily="34" charset="0"/>
                <a:cs typeface="Calibri" pitchFamily="34" charset="0"/>
              </a:rPr>
              <a:t>led by Chief Pontiac, attacked frontier </a:t>
            </a:r>
            <a:br>
              <a:rPr lang="en-US" sz="3200">
                <a:latin typeface="Calibri" pitchFamily="34" charset="0"/>
                <a:ea typeface="Calibri" pitchFamily="34" charset="0"/>
                <a:cs typeface="Calibri" pitchFamily="34" charset="0"/>
              </a:rPr>
            </a:br>
            <a:r>
              <a:rPr lang="en-US" sz="3200">
                <a:latin typeface="Calibri" pitchFamily="34" charset="0"/>
                <a:ea typeface="Calibri" pitchFamily="34" charset="0"/>
                <a:cs typeface="Calibri" pitchFamily="34" charset="0"/>
              </a:rPr>
              <a:t>settlers who flooded </a:t>
            </a:r>
            <a:br>
              <a:rPr lang="en-US" sz="3200">
                <a:latin typeface="Calibri" pitchFamily="34" charset="0"/>
                <a:ea typeface="Calibri" pitchFamily="34" charset="0"/>
                <a:cs typeface="Calibri" pitchFamily="34" charset="0"/>
              </a:rPr>
            </a:br>
            <a:r>
              <a:rPr lang="en-US" sz="3200">
                <a:latin typeface="Calibri" pitchFamily="34" charset="0"/>
                <a:ea typeface="Calibri" pitchFamily="34" charset="0"/>
                <a:cs typeface="Calibri" pitchFamily="34" charset="0"/>
              </a:rPr>
              <a:t>into the Ohio Valley</a:t>
            </a:r>
          </a:p>
        </p:txBody>
      </p:sp>
      <p:pic>
        <p:nvPicPr>
          <p:cNvPr id="10" name="Picture 3" descr="20282"/>
          <p:cNvPicPr>
            <a:picLocks noChangeAspect="1" noChangeArrowheads="1"/>
          </p:cNvPicPr>
          <p:nvPr/>
        </p:nvPicPr>
        <p:blipFill>
          <a:blip r:embed="rId4" cstate="print"/>
          <a:srcRect/>
          <a:stretch>
            <a:fillRect/>
          </a:stretch>
        </p:blipFill>
        <p:spPr bwMode="auto">
          <a:xfrm>
            <a:off x="101600" y="838200"/>
            <a:ext cx="4546600" cy="5949950"/>
          </a:xfrm>
          <a:prstGeom prst="rect">
            <a:avLst/>
          </a:prstGeom>
          <a:noFill/>
          <a:ln w="38100">
            <a:solidFill>
              <a:schemeClr val="tx1"/>
            </a:solidFill>
            <a:miter lim="800000"/>
            <a:headEnd/>
            <a:tailEnd/>
          </a:ln>
        </p:spPr>
      </p:pic>
      <p:sp>
        <p:nvSpPr>
          <p:cNvPr id="11" name="Rectangle 4"/>
          <p:cNvSpPr>
            <a:spLocks noChangeArrowheads="1"/>
          </p:cNvSpPr>
          <p:nvPr/>
        </p:nvSpPr>
        <p:spPr bwMode="auto">
          <a:xfrm>
            <a:off x="2057400" y="6249988"/>
            <a:ext cx="1143000" cy="460375"/>
          </a:xfrm>
          <a:prstGeom prst="rect">
            <a:avLst/>
          </a:prstGeom>
          <a:noFill/>
          <a:ln w="57150">
            <a:solidFill>
              <a:schemeClr val="folHlink"/>
            </a:solidFill>
            <a:miter lim="800000"/>
            <a:headEnd/>
            <a:tailEnd/>
          </a:ln>
        </p:spPr>
        <p:txBody>
          <a:bodyPr wrap="none" anchor="ctr"/>
          <a:lstStyle/>
          <a:p>
            <a:endParaRPr lang="en-US"/>
          </a:p>
        </p:txBody>
      </p:sp>
      <p:sp>
        <p:nvSpPr>
          <p:cNvPr id="15" name="Rectangle 5"/>
          <p:cNvSpPr>
            <a:spLocks noChangeArrowheads="1"/>
          </p:cNvSpPr>
          <p:nvPr/>
        </p:nvSpPr>
        <p:spPr bwMode="auto">
          <a:xfrm>
            <a:off x="2752725" y="5334000"/>
            <a:ext cx="1209675" cy="460375"/>
          </a:xfrm>
          <a:prstGeom prst="rect">
            <a:avLst/>
          </a:prstGeom>
          <a:noFill/>
          <a:ln w="57150">
            <a:solidFill>
              <a:schemeClr val="folHlink"/>
            </a:solidFill>
            <a:miter lim="800000"/>
            <a:headEnd/>
            <a:tailEnd/>
          </a:ln>
        </p:spPr>
        <p:txBody>
          <a:bodyPr wrap="none" anchor="ctr"/>
          <a:lstStyle/>
          <a:p>
            <a:endParaRPr lang="en-US"/>
          </a:p>
        </p:txBody>
      </p:sp>
      <p:sp>
        <p:nvSpPr>
          <p:cNvPr id="16" name="Rectangle 6"/>
          <p:cNvSpPr>
            <a:spLocks noChangeArrowheads="1"/>
          </p:cNvSpPr>
          <p:nvPr/>
        </p:nvSpPr>
        <p:spPr bwMode="auto">
          <a:xfrm>
            <a:off x="512763" y="3502025"/>
            <a:ext cx="1011237" cy="307975"/>
          </a:xfrm>
          <a:prstGeom prst="rect">
            <a:avLst/>
          </a:prstGeom>
          <a:noFill/>
          <a:ln w="57150">
            <a:solidFill>
              <a:srgbClr val="0000FF"/>
            </a:solidFill>
            <a:miter lim="800000"/>
            <a:headEnd/>
            <a:tailEnd/>
          </a:ln>
        </p:spPr>
        <p:txBody>
          <a:bodyPr wrap="none" anchor="ctr"/>
          <a:lstStyle/>
          <a:p>
            <a:endParaRPr lang="en-US"/>
          </a:p>
        </p:txBody>
      </p:sp>
      <p:pic>
        <p:nvPicPr>
          <p:cNvPr id="17" name="Picture 7" descr="Paxton_massacre"/>
          <p:cNvPicPr>
            <a:picLocks noChangeAspect="1" noChangeArrowheads="1"/>
          </p:cNvPicPr>
          <p:nvPr/>
        </p:nvPicPr>
        <p:blipFill>
          <a:blip r:embed="rId5" cstate="print">
            <a:lum bright="12000" contrast="12000"/>
          </a:blip>
          <a:srcRect l="6679" t="10088" r="15862" b="3879"/>
          <a:stretch>
            <a:fillRect/>
          </a:stretch>
        </p:blipFill>
        <p:spPr bwMode="auto">
          <a:xfrm>
            <a:off x="4835525" y="150813"/>
            <a:ext cx="4079875" cy="2924175"/>
          </a:xfrm>
          <a:prstGeom prst="rect">
            <a:avLst/>
          </a:prstGeom>
          <a:noFill/>
          <a:ln w="38100">
            <a:solidFill>
              <a:srgbClr val="0000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xit" presetSubtype="0" fill="hold" grpId="0"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nodeType="afterGroup">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9" grpId="0" animBg="1"/>
      <p:bldP spid="11"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914400"/>
          </a:xfrm>
        </p:spPr>
        <p:txBody>
          <a:bodyPr/>
          <a:lstStyle/>
          <a:p>
            <a:r>
              <a:rPr lang="en-US" sz="3600" smtClean="0">
                <a:solidFill>
                  <a:schemeClr val="tx1"/>
                </a:solidFill>
                <a:latin typeface="Calibri" pitchFamily="34" charset="0"/>
                <a:ea typeface="Calibri" pitchFamily="34" charset="0"/>
                <a:cs typeface="Calibri" pitchFamily="34" charset="0"/>
              </a:rPr>
              <a:t>Pontiac’s Rebellion, 1763</a:t>
            </a:r>
          </a:p>
        </p:txBody>
      </p:sp>
      <p:sp>
        <p:nvSpPr>
          <p:cNvPr id="29699" name="Rectangle 3"/>
          <p:cNvSpPr>
            <a:spLocks noGrp="1" noChangeArrowheads="1"/>
          </p:cNvSpPr>
          <p:nvPr>
            <p:ph type="body" idx="1"/>
          </p:nvPr>
        </p:nvSpPr>
        <p:spPr/>
        <p:txBody>
          <a:bodyPr/>
          <a:lstStyle/>
          <a:p>
            <a:endParaRPr lang="en-US" smtClean="0">
              <a:latin typeface="Calibri" pitchFamily="34" charset="0"/>
              <a:ea typeface="Calibri" pitchFamily="34" charset="0"/>
              <a:cs typeface="Calibri" pitchFamily="34" charset="0"/>
            </a:endParaRPr>
          </a:p>
        </p:txBody>
      </p:sp>
      <p:pic>
        <p:nvPicPr>
          <p:cNvPr id="29700" name="Picture 4" descr="Pontiac%27s_war"/>
          <p:cNvPicPr>
            <a:picLocks noChangeAspect="1" noChangeArrowheads="1"/>
          </p:cNvPicPr>
          <p:nvPr/>
        </p:nvPicPr>
        <p:blipFill>
          <a:blip r:embed="rId2" cstate="print"/>
          <a:srcRect l="4167" b="16667"/>
          <a:stretch>
            <a:fillRect/>
          </a:stretch>
        </p:blipFill>
        <p:spPr bwMode="auto">
          <a:xfrm>
            <a:off x="0" y="893763"/>
            <a:ext cx="9144000" cy="5964237"/>
          </a:xfrm>
          <a:prstGeom prst="rect">
            <a:avLst/>
          </a:prstGeom>
          <a:noFill/>
          <a:ln w="9525">
            <a:noFill/>
            <a:miter lim="800000"/>
            <a:headEnd/>
            <a:tailEnd/>
          </a:ln>
        </p:spPr>
      </p:pic>
      <p:pic>
        <p:nvPicPr>
          <p:cNvPr id="29701" name="Picture 7" descr="Pontiac"/>
          <p:cNvPicPr>
            <a:picLocks noChangeAspect="1" noChangeArrowheads="1"/>
          </p:cNvPicPr>
          <p:nvPr/>
        </p:nvPicPr>
        <p:blipFill>
          <a:blip r:embed="rId3" cstate="print"/>
          <a:srcRect/>
          <a:stretch>
            <a:fillRect/>
          </a:stretch>
        </p:blipFill>
        <p:spPr bwMode="auto">
          <a:xfrm>
            <a:off x="190500" y="762000"/>
            <a:ext cx="2476500" cy="2743200"/>
          </a:xfrm>
          <a:prstGeom prst="rect">
            <a:avLst/>
          </a:prstGeom>
          <a:noFill/>
          <a:ln w="9525">
            <a:solidFill>
              <a:srgbClr val="003399"/>
            </a:solidFill>
            <a:miter lim="800000"/>
            <a:headEnd/>
            <a:tailEnd/>
          </a:ln>
        </p:spPr>
      </p:pic>
      <p:pic>
        <p:nvPicPr>
          <p:cNvPr id="187402" name="Picture 10" descr="Photo"/>
          <p:cNvPicPr>
            <a:picLocks noChangeAspect="1" noChangeArrowheads="1"/>
          </p:cNvPicPr>
          <p:nvPr/>
        </p:nvPicPr>
        <p:blipFill>
          <a:blip r:embed="rId4" cstate="print"/>
          <a:srcRect t="12523"/>
          <a:stretch>
            <a:fillRect/>
          </a:stretch>
        </p:blipFill>
        <p:spPr bwMode="auto">
          <a:xfrm>
            <a:off x="0" y="762000"/>
            <a:ext cx="9144000" cy="6096000"/>
          </a:xfrm>
          <a:prstGeom prst="rect">
            <a:avLst/>
          </a:prstGeom>
          <a:noFill/>
          <a:ln w="9525">
            <a:noFill/>
            <a:miter lim="800000"/>
            <a:headEnd/>
            <a:tailEnd/>
          </a:ln>
        </p:spPr>
      </p:pic>
      <p:sp>
        <p:nvSpPr>
          <p:cNvPr id="7" name="Rectangle 6"/>
          <p:cNvSpPr>
            <a:spLocks noChangeArrowheads="1"/>
          </p:cNvSpPr>
          <p:nvPr/>
        </p:nvSpPr>
        <p:spPr bwMode="auto">
          <a:xfrm>
            <a:off x="1295400" y="96838"/>
            <a:ext cx="6477000" cy="881062"/>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Britain had to spend more money defending colonists in the frontier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7402"/>
                                        </p:tgtEl>
                                        <p:attrNameLst>
                                          <p:attrName>style.visibility</p:attrName>
                                        </p:attrNameLst>
                                      </p:cBhvr>
                                      <p:to>
                                        <p:strVal val="visible"/>
                                      </p:to>
                                    </p:set>
                                    <p:animEffect transition="in" filter="fade">
                                      <p:cBhvr>
                                        <p:cTn id="7" dur="500"/>
                                        <p:tgtEl>
                                          <p:spTgt spid="187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cstate="print"/>
          <a:srcRect l="54655" t="14529" r="16847" b="15993"/>
          <a:stretch>
            <a:fillRect/>
          </a:stretch>
        </p:blipFill>
        <p:spPr bwMode="auto">
          <a:xfrm>
            <a:off x="76200" y="457200"/>
            <a:ext cx="4470400" cy="6167438"/>
          </a:xfrm>
          <a:prstGeom prst="rect">
            <a:avLst/>
          </a:prstGeom>
          <a:noFill/>
          <a:ln w="9525">
            <a:noFill/>
            <a:miter lim="800000"/>
            <a:headEnd/>
            <a:tailEnd/>
          </a:ln>
          <a:effectLst/>
        </p:spPr>
      </p:pic>
      <p:pic>
        <p:nvPicPr>
          <p:cNvPr id="30723" name="Picture 4"/>
          <p:cNvPicPr>
            <a:picLocks noChangeAspect="1" noChangeArrowheads="1"/>
          </p:cNvPicPr>
          <p:nvPr/>
        </p:nvPicPr>
        <p:blipFill>
          <a:blip r:embed="rId3" cstate="print"/>
          <a:srcRect l="47041" t="50000" r="32970" b="26700"/>
          <a:stretch>
            <a:fillRect/>
          </a:stretch>
        </p:blipFill>
        <p:spPr bwMode="auto">
          <a:xfrm>
            <a:off x="223838" y="5608638"/>
            <a:ext cx="1633537" cy="1069975"/>
          </a:xfrm>
          <a:prstGeom prst="rect">
            <a:avLst/>
          </a:prstGeom>
          <a:noFill/>
          <a:ln w="9525">
            <a:solidFill>
              <a:schemeClr val="tx1"/>
            </a:solidFill>
            <a:miter lim="800000"/>
            <a:headEnd/>
            <a:tailEnd/>
          </a:ln>
          <a:effectLst/>
        </p:spPr>
      </p:pic>
      <p:sp>
        <p:nvSpPr>
          <p:cNvPr id="8" name="TextBox 7"/>
          <p:cNvSpPr txBox="1"/>
          <p:nvPr/>
        </p:nvSpPr>
        <p:spPr>
          <a:xfrm>
            <a:off x="254000" y="150813"/>
            <a:ext cx="4165600" cy="546100"/>
          </a:xfrm>
          <a:prstGeom prst="rect">
            <a:avLst/>
          </a:prstGeom>
          <a:solidFill>
            <a:srgbClr val="FFFFCC"/>
          </a:solidFill>
          <a:ln>
            <a:solidFill>
              <a:schemeClr val="tx1"/>
            </a:solidFill>
          </a:ln>
        </p:spPr>
        <p:txBody>
          <a:bodyPr>
            <a:spAutoFit/>
          </a:bodyPr>
          <a:lstStyle/>
          <a:p>
            <a:pPr algn="ctr">
              <a:lnSpc>
                <a:spcPct val="80000"/>
              </a:lnSpc>
              <a:defRPr/>
            </a:pPr>
            <a:r>
              <a:rPr lang="en-US" sz="3600" dirty="0">
                <a:latin typeface="Calibri" pitchFamily="34" charset="0"/>
                <a:cs typeface="Calibri" pitchFamily="34" charset="0"/>
              </a:rPr>
              <a:t>Proclamation of 1763</a:t>
            </a:r>
            <a:endParaRPr lang="en-US" sz="3600"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0725" name="Rectangle 1"/>
          <p:cNvSpPr>
            <a:spLocks noChangeArrowheads="1"/>
          </p:cNvSpPr>
          <p:nvPr/>
        </p:nvSpPr>
        <p:spPr bwMode="auto">
          <a:xfrm>
            <a:off x="4648200" y="152400"/>
            <a:ext cx="4371975" cy="1668463"/>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After Pontiac’s Rebellion, the British Parliament created the Proclamation Line of 1763</a:t>
            </a:r>
          </a:p>
        </p:txBody>
      </p:sp>
      <p:sp>
        <p:nvSpPr>
          <p:cNvPr id="30726" name="Rectangle 2"/>
          <p:cNvSpPr>
            <a:spLocks noChangeArrowheads="1"/>
          </p:cNvSpPr>
          <p:nvPr/>
        </p:nvSpPr>
        <p:spPr bwMode="auto">
          <a:xfrm>
            <a:off x="4648200" y="1981200"/>
            <a:ext cx="4371975" cy="1284288"/>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Forbade colonists from moving across the Appalachian Mountains</a:t>
            </a:r>
          </a:p>
        </p:txBody>
      </p:sp>
      <p:sp>
        <p:nvSpPr>
          <p:cNvPr id="11" name="Rectangle 10"/>
          <p:cNvSpPr>
            <a:spLocks noChangeArrowheads="1"/>
          </p:cNvSpPr>
          <p:nvPr/>
        </p:nvSpPr>
        <p:spPr bwMode="auto">
          <a:xfrm>
            <a:off x="4648200" y="3440113"/>
            <a:ext cx="4371975" cy="1347787"/>
          </a:xfrm>
          <a:prstGeom prst="rect">
            <a:avLst/>
          </a:prstGeom>
          <a:solidFill>
            <a:srgbClr val="FFCC99"/>
          </a:solidFill>
          <a:ln w="9525">
            <a:solidFill>
              <a:schemeClr val="tx1"/>
            </a:solidFill>
            <a:miter lim="800000"/>
            <a:headEnd/>
            <a:tailEnd/>
          </a:ln>
        </p:spPr>
        <p:txBody>
          <a:bodyPr>
            <a:spAutoFit/>
          </a:bodyPr>
          <a:lstStyle/>
          <a:p>
            <a:pPr algn="ctr">
              <a:lnSpc>
                <a:spcPct val="85000"/>
              </a:lnSpc>
            </a:pPr>
            <a:r>
              <a:rPr lang="en-US" sz="3200">
                <a:latin typeface="Calibri" pitchFamily="34" charset="0"/>
                <a:ea typeface="Calibri" pitchFamily="34" charset="0"/>
                <a:cs typeface="Calibri" pitchFamily="34" charset="0"/>
              </a:rPr>
              <a:t>Colonists were mad because this limited their ability to gain new land</a:t>
            </a:r>
          </a:p>
        </p:txBody>
      </p:sp>
      <p:sp>
        <p:nvSpPr>
          <p:cNvPr id="5" name="Rectangle 4"/>
          <p:cNvSpPr>
            <a:spLocks noChangeArrowheads="1"/>
          </p:cNvSpPr>
          <p:nvPr/>
        </p:nvSpPr>
        <p:spPr bwMode="auto">
          <a:xfrm>
            <a:off x="4648200" y="4946650"/>
            <a:ext cx="4371975" cy="1677988"/>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Colonists were mad that this decision was made by Parliament &amp; not in colonial assemblies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5029200" y="441325"/>
            <a:ext cx="3962400" cy="2071688"/>
          </a:xfrm>
          <a:prstGeom prst="rect">
            <a:avLst/>
          </a:prstGeom>
          <a:solidFill>
            <a:srgbClr val="CCFFFF"/>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The French &amp; Indian War brought an end to salutary neglect &amp; began parliamentary sovereignty</a:t>
            </a:r>
          </a:p>
        </p:txBody>
      </p:sp>
      <p:sp>
        <p:nvSpPr>
          <p:cNvPr id="6" name="Rectangle 5"/>
          <p:cNvSpPr>
            <a:spLocks noChangeArrowheads="1"/>
          </p:cNvSpPr>
          <p:nvPr/>
        </p:nvSpPr>
        <p:spPr bwMode="auto">
          <a:xfrm>
            <a:off x="5029200" y="2678113"/>
            <a:ext cx="4000500" cy="2062162"/>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English officials assumed that Parliament must have ultimate authority over ALL laws &amp; taxes</a:t>
            </a:r>
          </a:p>
        </p:txBody>
      </p:sp>
      <p:sp>
        <p:nvSpPr>
          <p:cNvPr id="11" name="Rectangle 10"/>
          <p:cNvSpPr>
            <a:spLocks noChangeArrowheads="1"/>
          </p:cNvSpPr>
          <p:nvPr/>
        </p:nvSpPr>
        <p:spPr bwMode="auto">
          <a:xfrm>
            <a:off x="5029200" y="4964113"/>
            <a:ext cx="4000500" cy="1284287"/>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The British began governing their colonies more strictly</a:t>
            </a:r>
          </a:p>
        </p:txBody>
      </p:sp>
      <p:pic>
        <p:nvPicPr>
          <p:cNvPr id="7" name="Picture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682" t="22841" r="32422" b="14908"/>
          <a:stretch/>
        </p:blipFill>
        <p:spPr bwMode="auto">
          <a:xfrm>
            <a:off x="228600" y="103057"/>
            <a:ext cx="4607589" cy="462134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8" descr="http://upload.wikimedia.org/wikipedia/en/9/97/William_Pitt_addressing_the_House_of_Commons_on_the_outbreak_of_war_with_Austria_(by_Karl_Anton_Hickel).jpg"/>
          <p:cNvPicPr>
            <a:picLocks noChangeAspect="1" noChangeArrowheads="1"/>
          </p:cNvPicPr>
          <p:nvPr/>
        </p:nvPicPr>
        <p:blipFill>
          <a:blip r:embed="rId3" cstate="print"/>
          <a:srcRect t="19048" r="3934"/>
          <a:stretch>
            <a:fillRect/>
          </a:stretch>
        </p:blipFill>
        <p:spPr bwMode="auto">
          <a:xfrm>
            <a:off x="122238" y="3886200"/>
            <a:ext cx="4713287" cy="2819400"/>
          </a:xfrm>
          <a:prstGeom prst="rect">
            <a:avLst/>
          </a:prstGeom>
          <a:noFill/>
          <a:ln w="9525">
            <a:noFill/>
            <a:miter lim="800000"/>
            <a:headEnd/>
            <a:tailEnd/>
          </a:ln>
        </p:spPr>
      </p:pic>
      <p:sp>
        <p:nvSpPr>
          <p:cNvPr id="9" name="AutoShape 8"/>
          <p:cNvSpPr>
            <a:spLocks noChangeArrowheads="1"/>
          </p:cNvSpPr>
          <p:nvPr/>
        </p:nvSpPr>
        <p:spPr bwMode="auto">
          <a:xfrm>
            <a:off x="5181600" y="2933700"/>
            <a:ext cx="3657600" cy="914400"/>
          </a:xfrm>
          <a:prstGeom prst="wedgeRectCallout">
            <a:avLst>
              <a:gd name="adj1" fmla="val 2079"/>
              <a:gd name="adj2" fmla="val -102829"/>
            </a:avLst>
          </a:prstGeom>
          <a:solidFill>
            <a:srgbClr val="FFCC99"/>
          </a:solidFill>
          <a:ln w="38100">
            <a:solidFill>
              <a:schemeClr val="tx1"/>
            </a:solidFill>
            <a:miter lim="800000"/>
            <a:headEnd/>
            <a:tailEnd/>
          </a:ln>
        </p:spPr>
        <p:txBody>
          <a:bodyPr/>
          <a:lstStyle/>
          <a:p>
            <a:pPr algn="ctr">
              <a:lnSpc>
                <a:spcPct val="85000"/>
              </a:lnSpc>
            </a:pPr>
            <a:r>
              <a:rPr lang="en-US" sz="3200" i="1">
                <a:latin typeface="Calibri" pitchFamily="34" charset="0"/>
                <a:ea typeface="Calibri" pitchFamily="34" charset="0"/>
                <a:cs typeface="Calibri" pitchFamily="34" charset="0"/>
              </a:rPr>
              <a:t>“Parliament has the authority to rule”</a:t>
            </a:r>
          </a:p>
        </p:txBody>
      </p:sp>
      <p:sp>
        <p:nvSpPr>
          <p:cNvPr id="10" name="Freeform 9"/>
          <p:cNvSpPr/>
          <p:nvPr/>
        </p:nvSpPr>
        <p:spPr bwMode="auto">
          <a:xfrm>
            <a:off x="833036" y="1868357"/>
            <a:ext cx="724235" cy="606520"/>
          </a:xfrm>
          <a:custGeom>
            <a:avLst/>
            <a:gdLst>
              <a:gd name="connsiteX0" fmla="*/ 0 w 724235"/>
              <a:gd name="connsiteY0" fmla="*/ 403860 h 606520"/>
              <a:gd name="connsiteX1" fmla="*/ 0 w 724235"/>
              <a:gd name="connsiteY1" fmla="*/ 403860 h 606520"/>
              <a:gd name="connsiteX2" fmla="*/ 15240 w 724235"/>
              <a:gd name="connsiteY2" fmla="*/ 472440 h 606520"/>
              <a:gd name="connsiteX3" fmla="*/ 45720 w 724235"/>
              <a:gd name="connsiteY3" fmla="*/ 579120 h 606520"/>
              <a:gd name="connsiteX4" fmla="*/ 53340 w 724235"/>
              <a:gd name="connsiteY4" fmla="*/ 601980 h 606520"/>
              <a:gd name="connsiteX5" fmla="*/ 114300 w 724235"/>
              <a:gd name="connsiteY5" fmla="*/ 571500 h 606520"/>
              <a:gd name="connsiteX6" fmla="*/ 137160 w 724235"/>
              <a:gd name="connsiteY6" fmla="*/ 556260 h 606520"/>
              <a:gd name="connsiteX7" fmla="*/ 144780 w 724235"/>
              <a:gd name="connsiteY7" fmla="*/ 533400 h 606520"/>
              <a:gd name="connsiteX8" fmla="*/ 213360 w 724235"/>
              <a:gd name="connsiteY8" fmla="*/ 510540 h 606520"/>
              <a:gd name="connsiteX9" fmla="*/ 243840 w 724235"/>
              <a:gd name="connsiteY9" fmla="*/ 502920 h 606520"/>
              <a:gd name="connsiteX10" fmla="*/ 266700 w 724235"/>
              <a:gd name="connsiteY10" fmla="*/ 495300 h 606520"/>
              <a:gd name="connsiteX11" fmla="*/ 312420 w 724235"/>
              <a:gd name="connsiteY11" fmla="*/ 464820 h 606520"/>
              <a:gd name="connsiteX12" fmla="*/ 327660 w 724235"/>
              <a:gd name="connsiteY12" fmla="*/ 441960 h 606520"/>
              <a:gd name="connsiteX13" fmla="*/ 342900 w 724235"/>
              <a:gd name="connsiteY13" fmla="*/ 327660 h 606520"/>
              <a:gd name="connsiteX14" fmla="*/ 365760 w 724235"/>
              <a:gd name="connsiteY14" fmla="*/ 335280 h 606520"/>
              <a:gd name="connsiteX15" fmla="*/ 388620 w 724235"/>
              <a:gd name="connsiteY15" fmla="*/ 350520 h 606520"/>
              <a:gd name="connsiteX16" fmla="*/ 396240 w 724235"/>
              <a:gd name="connsiteY16" fmla="*/ 327660 h 606520"/>
              <a:gd name="connsiteX17" fmla="*/ 419100 w 724235"/>
              <a:gd name="connsiteY17" fmla="*/ 304800 h 606520"/>
              <a:gd name="connsiteX18" fmla="*/ 441960 w 724235"/>
              <a:gd name="connsiteY18" fmla="*/ 259080 h 606520"/>
              <a:gd name="connsiteX19" fmla="*/ 464820 w 724235"/>
              <a:gd name="connsiteY19" fmla="*/ 251460 h 606520"/>
              <a:gd name="connsiteX20" fmla="*/ 510540 w 724235"/>
              <a:gd name="connsiteY20" fmla="*/ 274320 h 606520"/>
              <a:gd name="connsiteX21" fmla="*/ 533400 w 724235"/>
              <a:gd name="connsiteY21" fmla="*/ 259080 h 606520"/>
              <a:gd name="connsiteX22" fmla="*/ 579120 w 724235"/>
              <a:gd name="connsiteY22" fmla="*/ 243840 h 606520"/>
              <a:gd name="connsiteX23" fmla="*/ 586740 w 724235"/>
              <a:gd name="connsiteY23" fmla="*/ 175260 h 606520"/>
              <a:gd name="connsiteX24" fmla="*/ 655320 w 724235"/>
              <a:gd name="connsiteY24" fmla="*/ 152400 h 606520"/>
              <a:gd name="connsiteX25" fmla="*/ 678180 w 724235"/>
              <a:gd name="connsiteY25" fmla="*/ 144780 h 606520"/>
              <a:gd name="connsiteX26" fmla="*/ 701040 w 724235"/>
              <a:gd name="connsiteY26" fmla="*/ 137160 h 606520"/>
              <a:gd name="connsiteX27" fmla="*/ 708660 w 724235"/>
              <a:gd name="connsiteY27" fmla="*/ 114300 h 606520"/>
              <a:gd name="connsiteX28" fmla="*/ 723900 w 724235"/>
              <a:gd name="connsiteY28" fmla="*/ 91440 h 606520"/>
              <a:gd name="connsiteX29" fmla="*/ 708660 w 724235"/>
              <a:gd name="connsiteY29" fmla="*/ 0 h 606520"/>
              <a:gd name="connsiteX30" fmla="*/ 670560 w 724235"/>
              <a:gd name="connsiteY30" fmla="*/ 7620 h 606520"/>
              <a:gd name="connsiteX31" fmla="*/ 662940 w 724235"/>
              <a:gd name="connsiteY31" fmla="*/ 30480 h 606520"/>
              <a:gd name="connsiteX32" fmla="*/ 647700 w 724235"/>
              <a:gd name="connsiteY32" fmla="*/ 53340 h 606520"/>
              <a:gd name="connsiteX33" fmla="*/ 518160 w 724235"/>
              <a:gd name="connsiteY33" fmla="*/ 76200 h 606520"/>
              <a:gd name="connsiteX34" fmla="*/ 510540 w 724235"/>
              <a:gd name="connsiteY34" fmla="*/ 114300 h 606520"/>
              <a:gd name="connsiteX35" fmla="*/ 464820 w 724235"/>
              <a:gd name="connsiteY35" fmla="*/ 129540 h 606520"/>
              <a:gd name="connsiteX36" fmla="*/ 457200 w 724235"/>
              <a:gd name="connsiteY36" fmla="*/ 167640 h 606520"/>
              <a:gd name="connsiteX37" fmla="*/ 411480 w 724235"/>
              <a:gd name="connsiteY37" fmla="*/ 198120 h 606520"/>
              <a:gd name="connsiteX38" fmla="*/ 289560 w 724235"/>
              <a:gd name="connsiteY38" fmla="*/ 220980 h 606520"/>
              <a:gd name="connsiteX39" fmla="*/ 259080 w 724235"/>
              <a:gd name="connsiteY39" fmla="*/ 259080 h 606520"/>
              <a:gd name="connsiteX40" fmla="*/ 251460 w 724235"/>
              <a:gd name="connsiteY40" fmla="*/ 281940 h 606520"/>
              <a:gd name="connsiteX41" fmla="*/ 205740 w 724235"/>
              <a:gd name="connsiteY41" fmla="*/ 304800 h 606520"/>
              <a:gd name="connsiteX42" fmla="*/ 160020 w 724235"/>
              <a:gd name="connsiteY42" fmla="*/ 335280 h 606520"/>
              <a:gd name="connsiteX43" fmla="*/ 53340 w 724235"/>
              <a:gd name="connsiteY43" fmla="*/ 358140 h 606520"/>
              <a:gd name="connsiteX44" fmla="*/ 38100 w 724235"/>
              <a:gd name="connsiteY44" fmla="*/ 381000 h 606520"/>
              <a:gd name="connsiteX45" fmla="*/ 0 w 724235"/>
              <a:gd name="connsiteY45" fmla="*/ 403860 h 60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24235" h="606520">
                <a:moveTo>
                  <a:pt x="0" y="403860"/>
                </a:moveTo>
                <a:lnTo>
                  <a:pt x="0" y="403860"/>
                </a:lnTo>
                <a:cubicBezTo>
                  <a:pt x="5080" y="426720"/>
                  <a:pt x="11766" y="449281"/>
                  <a:pt x="15240" y="472440"/>
                </a:cubicBezTo>
                <a:cubicBezTo>
                  <a:pt x="30409" y="573565"/>
                  <a:pt x="497" y="533897"/>
                  <a:pt x="45720" y="579120"/>
                </a:cubicBezTo>
                <a:cubicBezTo>
                  <a:pt x="48260" y="586740"/>
                  <a:pt x="45617" y="599773"/>
                  <a:pt x="53340" y="601980"/>
                </a:cubicBezTo>
                <a:cubicBezTo>
                  <a:pt x="104450" y="616583"/>
                  <a:pt x="92650" y="593150"/>
                  <a:pt x="114300" y="571500"/>
                </a:cubicBezTo>
                <a:cubicBezTo>
                  <a:pt x="120776" y="565024"/>
                  <a:pt x="129540" y="561340"/>
                  <a:pt x="137160" y="556260"/>
                </a:cubicBezTo>
                <a:cubicBezTo>
                  <a:pt x="139700" y="548640"/>
                  <a:pt x="139762" y="539672"/>
                  <a:pt x="144780" y="533400"/>
                </a:cubicBezTo>
                <a:cubicBezTo>
                  <a:pt x="161684" y="512270"/>
                  <a:pt x="190343" y="515143"/>
                  <a:pt x="213360" y="510540"/>
                </a:cubicBezTo>
                <a:cubicBezTo>
                  <a:pt x="223629" y="508486"/>
                  <a:pt x="233770" y="505797"/>
                  <a:pt x="243840" y="502920"/>
                </a:cubicBezTo>
                <a:cubicBezTo>
                  <a:pt x="251563" y="500713"/>
                  <a:pt x="259679" y="499201"/>
                  <a:pt x="266700" y="495300"/>
                </a:cubicBezTo>
                <a:cubicBezTo>
                  <a:pt x="282711" y="486405"/>
                  <a:pt x="312420" y="464820"/>
                  <a:pt x="312420" y="464820"/>
                </a:cubicBezTo>
                <a:cubicBezTo>
                  <a:pt x="317500" y="457200"/>
                  <a:pt x="323564" y="450151"/>
                  <a:pt x="327660" y="441960"/>
                </a:cubicBezTo>
                <a:cubicBezTo>
                  <a:pt x="343223" y="410834"/>
                  <a:pt x="341198" y="348089"/>
                  <a:pt x="342900" y="327660"/>
                </a:cubicBezTo>
                <a:cubicBezTo>
                  <a:pt x="350520" y="330200"/>
                  <a:pt x="358576" y="331688"/>
                  <a:pt x="365760" y="335280"/>
                </a:cubicBezTo>
                <a:cubicBezTo>
                  <a:pt x="373951" y="339376"/>
                  <a:pt x="379735" y="352741"/>
                  <a:pt x="388620" y="350520"/>
                </a:cubicBezTo>
                <a:cubicBezTo>
                  <a:pt x="396412" y="348572"/>
                  <a:pt x="391785" y="334343"/>
                  <a:pt x="396240" y="327660"/>
                </a:cubicBezTo>
                <a:cubicBezTo>
                  <a:pt x="402218" y="318694"/>
                  <a:pt x="411480" y="312420"/>
                  <a:pt x="419100" y="304800"/>
                </a:cubicBezTo>
                <a:cubicBezTo>
                  <a:pt x="424120" y="289741"/>
                  <a:pt x="428531" y="269823"/>
                  <a:pt x="441960" y="259080"/>
                </a:cubicBezTo>
                <a:cubicBezTo>
                  <a:pt x="448232" y="254062"/>
                  <a:pt x="457200" y="254000"/>
                  <a:pt x="464820" y="251460"/>
                </a:cubicBezTo>
                <a:cubicBezTo>
                  <a:pt x="472781" y="256767"/>
                  <a:pt x="497921" y="276423"/>
                  <a:pt x="510540" y="274320"/>
                </a:cubicBezTo>
                <a:cubicBezTo>
                  <a:pt x="519573" y="272814"/>
                  <a:pt x="525031" y="262799"/>
                  <a:pt x="533400" y="259080"/>
                </a:cubicBezTo>
                <a:cubicBezTo>
                  <a:pt x="548080" y="252556"/>
                  <a:pt x="579120" y="243840"/>
                  <a:pt x="579120" y="243840"/>
                </a:cubicBezTo>
                <a:cubicBezTo>
                  <a:pt x="581660" y="220980"/>
                  <a:pt x="574391" y="194665"/>
                  <a:pt x="586740" y="175260"/>
                </a:cubicBezTo>
                <a:lnTo>
                  <a:pt x="655320" y="152400"/>
                </a:lnTo>
                <a:lnTo>
                  <a:pt x="678180" y="144780"/>
                </a:lnTo>
                <a:lnTo>
                  <a:pt x="701040" y="137160"/>
                </a:lnTo>
                <a:cubicBezTo>
                  <a:pt x="703580" y="129540"/>
                  <a:pt x="705068" y="121484"/>
                  <a:pt x="708660" y="114300"/>
                </a:cubicBezTo>
                <a:cubicBezTo>
                  <a:pt x="712756" y="106109"/>
                  <a:pt x="723071" y="100560"/>
                  <a:pt x="723900" y="91440"/>
                </a:cubicBezTo>
                <a:cubicBezTo>
                  <a:pt x="726278" y="65278"/>
                  <a:pt x="715469" y="27236"/>
                  <a:pt x="708660" y="0"/>
                </a:cubicBezTo>
                <a:cubicBezTo>
                  <a:pt x="695960" y="2540"/>
                  <a:pt x="681336" y="436"/>
                  <a:pt x="670560" y="7620"/>
                </a:cubicBezTo>
                <a:cubicBezTo>
                  <a:pt x="663877" y="12075"/>
                  <a:pt x="666532" y="23296"/>
                  <a:pt x="662940" y="30480"/>
                </a:cubicBezTo>
                <a:cubicBezTo>
                  <a:pt x="658844" y="38671"/>
                  <a:pt x="655466" y="48486"/>
                  <a:pt x="647700" y="53340"/>
                </a:cubicBezTo>
                <a:cubicBezTo>
                  <a:pt x="614867" y="73861"/>
                  <a:pt x="548990" y="73397"/>
                  <a:pt x="518160" y="76200"/>
                </a:cubicBezTo>
                <a:cubicBezTo>
                  <a:pt x="515620" y="88900"/>
                  <a:pt x="519698" y="105142"/>
                  <a:pt x="510540" y="114300"/>
                </a:cubicBezTo>
                <a:cubicBezTo>
                  <a:pt x="499181" y="125659"/>
                  <a:pt x="464820" y="129540"/>
                  <a:pt x="464820" y="129540"/>
                </a:cubicBezTo>
                <a:cubicBezTo>
                  <a:pt x="462280" y="142240"/>
                  <a:pt x="465151" y="157417"/>
                  <a:pt x="457200" y="167640"/>
                </a:cubicBezTo>
                <a:cubicBezTo>
                  <a:pt x="445955" y="182098"/>
                  <a:pt x="428856" y="192328"/>
                  <a:pt x="411480" y="198120"/>
                </a:cubicBezTo>
                <a:cubicBezTo>
                  <a:pt x="341543" y="221432"/>
                  <a:pt x="381745" y="211762"/>
                  <a:pt x="289560" y="220980"/>
                </a:cubicBezTo>
                <a:cubicBezTo>
                  <a:pt x="270407" y="278439"/>
                  <a:pt x="298471" y="209841"/>
                  <a:pt x="259080" y="259080"/>
                </a:cubicBezTo>
                <a:cubicBezTo>
                  <a:pt x="254062" y="265352"/>
                  <a:pt x="256478" y="275668"/>
                  <a:pt x="251460" y="281940"/>
                </a:cubicBezTo>
                <a:cubicBezTo>
                  <a:pt x="235223" y="302237"/>
                  <a:pt x="225618" y="293757"/>
                  <a:pt x="205740" y="304800"/>
                </a:cubicBezTo>
                <a:cubicBezTo>
                  <a:pt x="189729" y="313695"/>
                  <a:pt x="175260" y="325120"/>
                  <a:pt x="160020" y="335280"/>
                </a:cubicBezTo>
                <a:cubicBezTo>
                  <a:pt x="113817" y="366082"/>
                  <a:pt x="146280" y="349691"/>
                  <a:pt x="53340" y="358140"/>
                </a:cubicBezTo>
                <a:cubicBezTo>
                  <a:pt x="48260" y="365760"/>
                  <a:pt x="44576" y="374524"/>
                  <a:pt x="38100" y="381000"/>
                </a:cubicBezTo>
                <a:cubicBezTo>
                  <a:pt x="28905" y="390195"/>
                  <a:pt x="6350" y="400050"/>
                  <a:pt x="0" y="403860"/>
                </a:cubicBezTo>
                <a:close/>
              </a:path>
            </a:pathLst>
          </a:custGeom>
          <a:solidFill>
            <a:srgbClr val="FFCCFF">
              <a:alpha val="43137"/>
            </a:srgbClr>
          </a:solidFill>
          <a:ln w="9525" cap="flat" cmpd="sng" algn="ctr">
            <a:solidFill>
              <a:srgbClr val="FF99CC"/>
            </a:solidFill>
            <a:prstDash val="solid"/>
            <a:round/>
            <a:headEnd type="none" w="med" len="med"/>
            <a:tailEnd type="none" w="med" len="med"/>
          </a:ln>
          <a:effectLst>
            <a:glow rad="139700">
              <a:srgbClr val="C00000">
                <a:alpha val="40000"/>
              </a:srgbClr>
            </a:glow>
          </a:effectLst>
        </p:spPr>
        <p:txBody>
          <a:bodyPr/>
          <a:lstStyle/>
          <a:p>
            <a:pPr>
              <a:defRPr/>
            </a:pPr>
            <a:endParaRPr lang="en-US"/>
          </a:p>
        </p:txBody>
      </p:sp>
      <p:sp>
        <p:nvSpPr>
          <p:cNvPr id="12" name="Freeform 11"/>
          <p:cNvSpPr/>
          <p:nvPr/>
        </p:nvSpPr>
        <p:spPr bwMode="auto">
          <a:xfrm>
            <a:off x="3256196" y="1243517"/>
            <a:ext cx="297180" cy="359444"/>
          </a:xfrm>
          <a:custGeom>
            <a:avLst/>
            <a:gdLst>
              <a:gd name="connsiteX0" fmla="*/ 0 w 297180"/>
              <a:gd name="connsiteY0" fmla="*/ 0 h 359444"/>
              <a:gd name="connsiteX1" fmla="*/ 0 w 297180"/>
              <a:gd name="connsiteY1" fmla="*/ 0 h 359444"/>
              <a:gd name="connsiteX2" fmla="*/ 7620 w 297180"/>
              <a:gd name="connsiteY2" fmla="*/ 114300 h 359444"/>
              <a:gd name="connsiteX3" fmla="*/ 22860 w 297180"/>
              <a:gd name="connsiteY3" fmla="*/ 137160 h 359444"/>
              <a:gd name="connsiteX4" fmla="*/ 68580 w 297180"/>
              <a:gd name="connsiteY4" fmla="*/ 167640 h 359444"/>
              <a:gd name="connsiteX5" fmla="*/ 137160 w 297180"/>
              <a:gd name="connsiteY5" fmla="*/ 198120 h 359444"/>
              <a:gd name="connsiteX6" fmla="*/ 137160 w 297180"/>
              <a:gd name="connsiteY6" fmla="*/ 289560 h 359444"/>
              <a:gd name="connsiteX7" fmla="*/ 175260 w 297180"/>
              <a:gd name="connsiteY7" fmla="*/ 297180 h 359444"/>
              <a:gd name="connsiteX8" fmla="*/ 175260 w 297180"/>
              <a:gd name="connsiteY8" fmla="*/ 358140 h 359444"/>
              <a:gd name="connsiteX9" fmla="*/ 198120 w 297180"/>
              <a:gd name="connsiteY9" fmla="*/ 350520 h 359444"/>
              <a:gd name="connsiteX10" fmla="*/ 213360 w 297180"/>
              <a:gd name="connsiteY10" fmla="*/ 327660 h 359444"/>
              <a:gd name="connsiteX11" fmla="*/ 220980 w 297180"/>
              <a:gd name="connsiteY11" fmla="*/ 304800 h 359444"/>
              <a:gd name="connsiteX12" fmla="*/ 243840 w 297180"/>
              <a:gd name="connsiteY12" fmla="*/ 297180 h 359444"/>
              <a:gd name="connsiteX13" fmla="*/ 289560 w 297180"/>
              <a:gd name="connsiteY13" fmla="*/ 266700 h 359444"/>
              <a:gd name="connsiteX14" fmla="*/ 297180 w 297180"/>
              <a:gd name="connsiteY14" fmla="*/ 243840 h 359444"/>
              <a:gd name="connsiteX15" fmla="*/ 266700 w 297180"/>
              <a:gd name="connsiteY15" fmla="*/ 205740 h 359444"/>
              <a:gd name="connsiteX16" fmla="*/ 251460 w 297180"/>
              <a:gd name="connsiteY16" fmla="*/ 182880 h 359444"/>
              <a:gd name="connsiteX17" fmla="*/ 205740 w 297180"/>
              <a:gd name="connsiteY17" fmla="*/ 167640 h 359444"/>
              <a:gd name="connsiteX18" fmla="*/ 167640 w 297180"/>
              <a:gd name="connsiteY18" fmla="*/ 137160 h 359444"/>
              <a:gd name="connsiteX19" fmla="*/ 152400 w 297180"/>
              <a:gd name="connsiteY19" fmla="*/ 114300 h 359444"/>
              <a:gd name="connsiteX20" fmla="*/ 106680 w 297180"/>
              <a:gd name="connsiteY20" fmla="*/ 99060 h 359444"/>
              <a:gd name="connsiteX21" fmla="*/ 83820 w 297180"/>
              <a:gd name="connsiteY21" fmla="*/ 91440 h 359444"/>
              <a:gd name="connsiteX22" fmla="*/ 60960 w 297180"/>
              <a:gd name="connsiteY22" fmla="*/ 83820 h 359444"/>
              <a:gd name="connsiteX23" fmla="*/ 45720 w 297180"/>
              <a:gd name="connsiteY23" fmla="*/ 38100 h 359444"/>
              <a:gd name="connsiteX24" fmla="*/ 38100 w 297180"/>
              <a:gd name="connsiteY24" fmla="*/ 15240 h 359444"/>
              <a:gd name="connsiteX25" fmla="*/ 0 w 297180"/>
              <a:gd name="connsiteY25" fmla="*/ 0 h 35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7180" h="359444">
                <a:moveTo>
                  <a:pt x="0" y="0"/>
                </a:moveTo>
                <a:lnTo>
                  <a:pt x="0" y="0"/>
                </a:lnTo>
                <a:cubicBezTo>
                  <a:pt x="2540" y="38100"/>
                  <a:pt x="1342" y="76635"/>
                  <a:pt x="7620" y="114300"/>
                </a:cubicBezTo>
                <a:cubicBezTo>
                  <a:pt x="9126" y="123333"/>
                  <a:pt x="15968" y="131129"/>
                  <a:pt x="22860" y="137160"/>
                </a:cubicBezTo>
                <a:cubicBezTo>
                  <a:pt x="36644" y="149221"/>
                  <a:pt x="51204" y="161848"/>
                  <a:pt x="68580" y="167640"/>
                </a:cubicBezTo>
                <a:cubicBezTo>
                  <a:pt x="122988" y="185776"/>
                  <a:pt x="100934" y="173969"/>
                  <a:pt x="137160" y="198120"/>
                </a:cubicBezTo>
                <a:cubicBezTo>
                  <a:pt x="134620" y="205740"/>
                  <a:pt x="99060" y="281940"/>
                  <a:pt x="137160" y="289560"/>
                </a:cubicBezTo>
                <a:lnTo>
                  <a:pt x="175260" y="297180"/>
                </a:lnTo>
                <a:cubicBezTo>
                  <a:pt x="172052" y="310014"/>
                  <a:pt x="158148" y="345306"/>
                  <a:pt x="175260" y="358140"/>
                </a:cubicBezTo>
                <a:cubicBezTo>
                  <a:pt x="181686" y="362959"/>
                  <a:pt x="190500" y="353060"/>
                  <a:pt x="198120" y="350520"/>
                </a:cubicBezTo>
                <a:cubicBezTo>
                  <a:pt x="203200" y="342900"/>
                  <a:pt x="209264" y="335851"/>
                  <a:pt x="213360" y="327660"/>
                </a:cubicBezTo>
                <a:cubicBezTo>
                  <a:pt x="216952" y="320476"/>
                  <a:pt x="215300" y="310480"/>
                  <a:pt x="220980" y="304800"/>
                </a:cubicBezTo>
                <a:cubicBezTo>
                  <a:pt x="226660" y="299120"/>
                  <a:pt x="236819" y="301081"/>
                  <a:pt x="243840" y="297180"/>
                </a:cubicBezTo>
                <a:cubicBezTo>
                  <a:pt x="259851" y="288285"/>
                  <a:pt x="289560" y="266700"/>
                  <a:pt x="289560" y="266700"/>
                </a:cubicBezTo>
                <a:cubicBezTo>
                  <a:pt x="292100" y="259080"/>
                  <a:pt x="297180" y="251872"/>
                  <a:pt x="297180" y="243840"/>
                </a:cubicBezTo>
                <a:cubicBezTo>
                  <a:pt x="297180" y="219303"/>
                  <a:pt x="284253" y="217442"/>
                  <a:pt x="266700" y="205740"/>
                </a:cubicBezTo>
                <a:cubicBezTo>
                  <a:pt x="261620" y="198120"/>
                  <a:pt x="259226" y="187734"/>
                  <a:pt x="251460" y="182880"/>
                </a:cubicBezTo>
                <a:cubicBezTo>
                  <a:pt x="237837" y="174366"/>
                  <a:pt x="205740" y="167640"/>
                  <a:pt x="205740" y="167640"/>
                </a:cubicBezTo>
                <a:cubicBezTo>
                  <a:pt x="189567" y="119120"/>
                  <a:pt x="212747" y="167231"/>
                  <a:pt x="167640" y="137160"/>
                </a:cubicBezTo>
                <a:cubicBezTo>
                  <a:pt x="160020" y="132080"/>
                  <a:pt x="160166" y="119154"/>
                  <a:pt x="152400" y="114300"/>
                </a:cubicBezTo>
                <a:cubicBezTo>
                  <a:pt x="138777" y="105786"/>
                  <a:pt x="121920" y="104140"/>
                  <a:pt x="106680" y="99060"/>
                </a:cubicBezTo>
                <a:lnTo>
                  <a:pt x="83820" y="91440"/>
                </a:lnTo>
                <a:lnTo>
                  <a:pt x="60960" y="83820"/>
                </a:lnTo>
                <a:lnTo>
                  <a:pt x="45720" y="38100"/>
                </a:lnTo>
                <a:lnTo>
                  <a:pt x="38100" y="15240"/>
                </a:lnTo>
                <a:cubicBezTo>
                  <a:pt x="12830" y="23663"/>
                  <a:pt x="6350" y="2540"/>
                  <a:pt x="0" y="0"/>
                </a:cubicBezTo>
                <a:close/>
              </a:path>
            </a:pathLst>
          </a:custGeom>
          <a:solidFill>
            <a:srgbClr val="FFCCFF">
              <a:alpha val="43137"/>
            </a:srgbClr>
          </a:solidFill>
          <a:ln w="9525" cap="flat" cmpd="sng" algn="ctr">
            <a:solidFill>
              <a:srgbClr val="FF99CC"/>
            </a:solidFill>
            <a:prstDash val="solid"/>
            <a:round/>
            <a:headEnd type="none" w="med" len="med"/>
            <a:tailEnd type="none" w="med" len="med"/>
          </a:ln>
          <a:effectLst>
            <a:glow rad="139700">
              <a:srgbClr val="C00000">
                <a:alpha val="40000"/>
              </a:srgbClr>
            </a:glow>
          </a:effectLst>
        </p:spPr>
        <p:txBody>
          <a:body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562600" y="0"/>
            <a:ext cx="3581400" cy="1219200"/>
          </a:xfrm>
        </p:spPr>
        <p:txBody>
          <a:bodyPr/>
          <a:lstStyle/>
          <a:p>
            <a:pPr>
              <a:lnSpc>
                <a:spcPct val="90000"/>
              </a:lnSpc>
            </a:pPr>
            <a:r>
              <a:rPr lang="en-US" sz="3600" smtClean="0">
                <a:solidFill>
                  <a:srgbClr val="C00000"/>
                </a:solidFill>
                <a:latin typeface="Calibri" pitchFamily="34" charset="0"/>
                <a:ea typeface="Calibri" pitchFamily="34" charset="0"/>
                <a:cs typeface="Calibri" pitchFamily="34" charset="0"/>
              </a:rPr>
              <a:t>Key Preview Questions</a:t>
            </a:r>
          </a:p>
        </p:txBody>
      </p:sp>
      <p:sp>
        <p:nvSpPr>
          <p:cNvPr id="5123" name="Rectangle 4"/>
          <p:cNvSpPr>
            <a:spLocks noGrp="1" noChangeArrowheads="1"/>
          </p:cNvSpPr>
          <p:nvPr>
            <p:ph type="body" idx="1"/>
          </p:nvPr>
        </p:nvSpPr>
        <p:spPr>
          <a:xfrm>
            <a:off x="5562600" y="1066800"/>
            <a:ext cx="3581400" cy="5791200"/>
          </a:xfrm>
        </p:spPr>
        <p:txBody>
          <a:bodyPr/>
          <a:lstStyle/>
          <a:p>
            <a:pPr marL="463550" indent="-463550">
              <a:lnSpc>
                <a:spcPct val="80000"/>
              </a:lnSpc>
              <a:spcBef>
                <a:spcPct val="0"/>
              </a:spcBef>
              <a:spcAft>
                <a:spcPts val="1200"/>
              </a:spcAft>
              <a:buFont typeface="Arial" charset="0"/>
              <a:buAutoNum type="arabicPeriod"/>
              <a:tabLst>
                <a:tab pos="463550" algn="l"/>
              </a:tabLst>
            </a:pPr>
            <a:r>
              <a:rPr lang="en-US" sz="3100" smtClean="0">
                <a:latin typeface="Calibri" pitchFamily="34" charset="0"/>
                <a:ea typeface="Calibri" pitchFamily="34" charset="0"/>
                <a:cs typeface="Calibri" pitchFamily="34" charset="0"/>
              </a:rPr>
              <a:t>Which nation on the map had the “best” colonies? Why?</a:t>
            </a:r>
          </a:p>
          <a:p>
            <a:pPr marL="463550" indent="-463550">
              <a:lnSpc>
                <a:spcPct val="80000"/>
              </a:lnSpc>
              <a:spcBef>
                <a:spcPct val="0"/>
              </a:spcBef>
              <a:spcAft>
                <a:spcPts val="1200"/>
              </a:spcAft>
              <a:buFont typeface="Arial" charset="0"/>
              <a:buAutoNum type="arabicPeriod"/>
              <a:tabLst>
                <a:tab pos="463550" algn="l"/>
              </a:tabLst>
            </a:pPr>
            <a:r>
              <a:rPr lang="en-US" sz="3100" smtClean="0">
                <a:latin typeface="Calibri" pitchFamily="34" charset="0"/>
                <a:ea typeface="Calibri" pitchFamily="34" charset="0"/>
                <a:cs typeface="Calibri" pitchFamily="34" charset="0"/>
              </a:rPr>
              <a:t>Based on the map, what problems might arise among the European powers?</a:t>
            </a:r>
          </a:p>
          <a:p>
            <a:pPr marL="463550" indent="-463550">
              <a:lnSpc>
                <a:spcPct val="80000"/>
              </a:lnSpc>
              <a:spcBef>
                <a:spcPct val="0"/>
              </a:spcBef>
              <a:spcAft>
                <a:spcPts val="1200"/>
              </a:spcAft>
              <a:buFont typeface="Arial" charset="0"/>
              <a:buAutoNum type="arabicPeriod"/>
              <a:tabLst>
                <a:tab pos="463550" algn="l"/>
              </a:tabLst>
            </a:pPr>
            <a:r>
              <a:rPr lang="en-US" sz="3100" smtClean="0">
                <a:latin typeface="Calibri" pitchFamily="34" charset="0"/>
                <a:ea typeface="Calibri" pitchFamily="34" charset="0"/>
                <a:cs typeface="Calibri" pitchFamily="34" charset="0"/>
              </a:rPr>
              <a:t>How should these nations work out their differences? </a:t>
            </a:r>
          </a:p>
        </p:txBody>
      </p:sp>
      <p:pic>
        <p:nvPicPr>
          <p:cNvPr id="5124" name="Picture 2"/>
          <p:cNvPicPr>
            <a:picLocks noChangeAspect="1" noChangeArrowheads="1"/>
          </p:cNvPicPr>
          <p:nvPr/>
        </p:nvPicPr>
        <p:blipFill>
          <a:blip r:embed="rId2" cstate="print"/>
          <a:srcRect l="41823" t="16818" r="26108" b="14909"/>
          <a:stretch>
            <a:fillRect/>
          </a:stretch>
        </p:blipFill>
        <p:spPr bwMode="auto">
          <a:xfrm>
            <a:off x="112713" y="198438"/>
            <a:ext cx="5449887" cy="6524625"/>
          </a:xfrm>
          <a:prstGeom prst="rect">
            <a:avLst/>
          </a:prstGeom>
          <a:noFill/>
          <a:ln w="9525">
            <a:noFill/>
            <a:miter lim="800000"/>
            <a:headEnd/>
            <a:tailEnd/>
          </a:ln>
          <a:effectLst/>
        </p:spPr>
      </p:pic>
      <p:pic>
        <p:nvPicPr>
          <p:cNvPr id="5125" name="Picture 4"/>
          <p:cNvPicPr>
            <a:picLocks noChangeAspect="1" noChangeArrowheads="1"/>
          </p:cNvPicPr>
          <p:nvPr/>
        </p:nvPicPr>
        <p:blipFill>
          <a:blip r:embed="rId3" cstate="print"/>
          <a:srcRect l="47041" t="50000" r="32970" b="26700"/>
          <a:stretch>
            <a:fillRect/>
          </a:stretch>
        </p:blipFill>
        <p:spPr bwMode="auto">
          <a:xfrm>
            <a:off x="147638" y="5410200"/>
            <a:ext cx="1881187" cy="1233488"/>
          </a:xfrm>
          <a:prstGeom prst="rect">
            <a:avLst/>
          </a:prstGeom>
          <a:noFill/>
          <a:ln w="9525">
            <a:solidFill>
              <a:schemeClr val="tx1"/>
            </a:solidFill>
            <a:miter lim="800000"/>
            <a:headEnd/>
            <a:tailEnd/>
          </a:ln>
          <a:effectLst/>
        </p:spPr>
      </p:pic>
      <p:sp>
        <p:nvSpPr>
          <p:cNvPr id="8" name="TextBox 7"/>
          <p:cNvSpPr txBox="1"/>
          <p:nvPr/>
        </p:nvSpPr>
        <p:spPr>
          <a:xfrm>
            <a:off x="984250" y="123825"/>
            <a:ext cx="3816350" cy="485775"/>
          </a:xfrm>
          <a:prstGeom prst="rect">
            <a:avLst/>
          </a:prstGeom>
          <a:solidFill>
            <a:srgbClr val="FFFFCC"/>
          </a:solidFill>
          <a:ln>
            <a:solidFill>
              <a:schemeClr val="tx1"/>
            </a:solidFill>
          </a:ln>
        </p:spPr>
        <p:txBody>
          <a:bodyPr>
            <a:spAutoFit/>
          </a:bodyPr>
          <a:lstStyle/>
          <a:p>
            <a:pPr algn="ctr">
              <a:lnSpc>
                <a:spcPct val="80000"/>
              </a:lnSpc>
              <a:defRPr/>
            </a:pPr>
            <a:r>
              <a:rPr lang="en-US" sz="3200" dirty="0">
                <a:latin typeface="Calibri" pitchFamily="34" charset="0"/>
                <a:cs typeface="Calibri" pitchFamily="34" charset="0"/>
              </a:rPr>
              <a:t>North America </a:t>
            </a:r>
            <a:r>
              <a:rPr lang="en-US" sz="3200" dirty="0">
                <a:solidFill>
                  <a:srgbClr val="C00000"/>
                </a:solidFill>
                <a:effectLst>
                  <a:outerShdw blurRad="38100" dist="38100" dir="2700000" algn="tl">
                    <a:srgbClr val="000000">
                      <a:alpha val="43137"/>
                    </a:srgbClr>
                  </a:outerShdw>
                </a:effectLst>
                <a:latin typeface="Calibri" pitchFamily="34" charset="0"/>
                <a:cs typeface="Calibri" pitchFamily="34" charset="0"/>
              </a:rPr>
              <a:t>1754</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4343400" y="123825"/>
            <a:ext cx="4686300" cy="485775"/>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The end of salutary neglect</a:t>
            </a:r>
          </a:p>
        </p:txBody>
      </p:sp>
      <p:sp>
        <p:nvSpPr>
          <p:cNvPr id="32771" name="Rectangle 5"/>
          <p:cNvSpPr>
            <a:spLocks noChangeArrowheads="1"/>
          </p:cNvSpPr>
          <p:nvPr/>
        </p:nvSpPr>
        <p:spPr bwMode="auto">
          <a:xfrm>
            <a:off x="5029200" y="849313"/>
            <a:ext cx="4000500" cy="1284287"/>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New taxes &amp; laws were passed without asking colonial assemblies </a:t>
            </a:r>
          </a:p>
        </p:txBody>
      </p:sp>
      <p:sp>
        <p:nvSpPr>
          <p:cNvPr id="32772" name="Rectangle 10"/>
          <p:cNvSpPr>
            <a:spLocks noChangeArrowheads="1"/>
          </p:cNvSpPr>
          <p:nvPr/>
        </p:nvSpPr>
        <p:spPr bwMode="auto">
          <a:xfrm>
            <a:off x="5029200" y="2362200"/>
            <a:ext cx="4000500" cy="2465388"/>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As Britain assumed more control, </a:t>
            </a:r>
          </a:p>
          <a:p>
            <a:pPr algn="ctr">
              <a:lnSpc>
                <a:spcPct val="80000"/>
              </a:lnSpc>
            </a:pPr>
            <a:r>
              <a:rPr lang="en-US" sz="3200">
                <a:latin typeface="Calibri" pitchFamily="34" charset="0"/>
                <a:ea typeface="Calibri" pitchFamily="34" charset="0"/>
                <a:cs typeface="Calibri" pitchFamily="34" charset="0"/>
              </a:rPr>
              <a:t>the colonists tried </a:t>
            </a:r>
          </a:p>
          <a:p>
            <a:pPr algn="ctr">
              <a:lnSpc>
                <a:spcPct val="80000"/>
              </a:lnSpc>
            </a:pPr>
            <a:r>
              <a:rPr lang="en-US" sz="3200">
                <a:latin typeface="Calibri" pitchFamily="34" charset="0"/>
                <a:ea typeface="Calibri" pitchFamily="34" charset="0"/>
                <a:cs typeface="Calibri" pitchFamily="34" charset="0"/>
              </a:rPr>
              <a:t>to hang onto the power of their </a:t>
            </a:r>
          </a:p>
          <a:p>
            <a:pPr algn="ctr">
              <a:lnSpc>
                <a:spcPct val="80000"/>
              </a:lnSpc>
            </a:pPr>
            <a:r>
              <a:rPr lang="en-US" sz="3200">
                <a:latin typeface="Calibri" pitchFamily="34" charset="0"/>
                <a:ea typeface="Calibri" pitchFamily="34" charset="0"/>
                <a:cs typeface="Calibri" pitchFamily="34" charset="0"/>
              </a:rPr>
              <a:t>colonial assemblies </a:t>
            </a:r>
          </a:p>
        </p:txBody>
      </p:sp>
      <p:pic>
        <p:nvPicPr>
          <p:cNvPr id="7" name="Picture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682" t="22841" r="32422" b="14908"/>
          <a:stretch/>
        </p:blipFill>
        <p:spPr bwMode="auto">
          <a:xfrm>
            <a:off x="228600" y="103057"/>
            <a:ext cx="4607589" cy="462134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descr="http://upload.wikimedia.org/wikipedia/en/9/97/William_Pitt_addressing_the_House_of_Commons_on_the_outbreak_of_war_with_Austria_(by_Karl_Anton_Hickel).jpg"/>
          <p:cNvPicPr>
            <a:picLocks noChangeAspect="1" noChangeArrowheads="1"/>
          </p:cNvPicPr>
          <p:nvPr/>
        </p:nvPicPr>
        <p:blipFill>
          <a:blip r:embed="rId3" cstate="print"/>
          <a:srcRect t="19048" r="3934"/>
          <a:stretch>
            <a:fillRect/>
          </a:stretch>
        </p:blipFill>
        <p:spPr bwMode="auto">
          <a:xfrm>
            <a:off x="122238" y="3886200"/>
            <a:ext cx="4713287" cy="2819400"/>
          </a:xfrm>
          <a:prstGeom prst="rect">
            <a:avLst/>
          </a:prstGeom>
          <a:noFill/>
          <a:ln w="9525">
            <a:noFill/>
            <a:miter lim="800000"/>
            <a:headEnd/>
            <a:tailEnd/>
          </a:ln>
        </p:spPr>
      </p:pic>
      <p:sp>
        <p:nvSpPr>
          <p:cNvPr id="32775" name="Rectangle 9"/>
          <p:cNvSpPr>
            <a:spLocks noChangeArrowheads="1"/>
          </p:cNvSpPr>
          <p:nvPr/>
        </p:nvSpPr>
        <p:spPr bwMode="auto">
          <a:xfrm>
            <a:off x="5029200" y="5027613"/>
            <a:ext cx="4000500" cy="1677987"/>
          </a:xfrm>
          <a:prstGeom prst="rect">
            <a:avLst/>
          </a:prstGeom>
          <a:solidFill>
            <a:srgbClr val="FFCCFF"/>
          </a:solidFill>
          <a:ln w="9525">
            <a:solidFill>
              <a:schemeClr val="tx1"/>
            </a:solidFill>
            <a:miter lim="800000"/>
            <a:headEnd/>
            <a:tailEnd/>
          </a:ln>
        </p:spPr>
        <p:txBody>
          <a:bodyPr>
            <a:spAutoFit/>
          </a:bodyPr>
          <a:lstStyle/>
          <a:p>
            <a:pPr marL="0" lvl="1" algn="ctr">
              <a:lnSpc>
                <a:spcPct val="80000"/>
              </a:lnSpc>
            </a:pPr>
            <a:r>
              <a:rPr lang="en-US" sz="3200">
                <a:latin typeface="Calibri" pitchFamily="34" charset="0"/>
                <a:ea typeface="Calibri" pitchFamily="34" charset="0"/>
                <a:cs typeface="Calibri" pitchFamily="34" charset="0"/>
              </a:rPr>
              <a:t>This shift would prove to be the beginning of the long road towards colonial independence </a:t>
            </a:r>
          </a:p>
        </p:txBody>
      </p:sp>
      <p:sp>
        <p:nvSpPr>
          <p:cNvPr id="9" name="Freeform 8"/>
          <p:cNvSpPr/>
          <p:nvPr/>
        </p:nvSpPr>
        <p:spPr bwMode="auto">
          <a:xfrm>
            <a:off x="833036" y="1868357"/>
            <a:ext cx="724235" cy="606520"/>
          </a:xfrm>
          <a:custGeom>
            <a:avLst/>
            <a:gdLst>
              <a:gd name="connsiteX0" fmla="*/ 0 w 724235"/>
              <a:gd name="connsiteY0" fmla="*/ 403860 h 606520"/>
              <a:gd name="connsiteX1" fmla="*/ 0 w 724235"/>
              <a:gd name="connsiteY1" fmla="*/ 403860 h 606520"/>
              <a:gd name="connsiteX2" fmla="*/ 15240 w 724235"/>
              <a:gd name="connsiteY2" fmla="*/ 472440 h 606520"/>
              <a:gd name="connsiteX3" fmla="*/ 45720 w 724235"/>
              <a:gd name="connsiteY3" fmla="*/ 579120 h 606520"/>
              <a:gd name="connsiteX4" fmla="*/ 53340 w 724235"/>
              <a:gd name="connsiteY4" fmla="*/ 601980 h 606520"/>
              <a:gd name="connsiteX5" fmla="*/ 114300 w 724235"/>
              <a:gd name="connsiteY5" fmla="*/ 571500 h 606520"/>
              <a:gd name="connsiteX6" fmla="*/ 137160 w 724235"/>
              <a:gd name="connsiteY6" fmla="*/ 556260 h 606520"/>
              <a:gd name="connsiteX7" fmla="*/ 144780 w 724235"/>
              <a:gd name="connsiteY7" fmla="*/ 533400 h 606520"/>
              <a:gd name="connsiteX8" fmla="*/ 213360 w 724235"/>
              <a:gd name="connsiteY8" fmla="*/ 510540 h 606520"/>
              <a:gd name="connsiteX9" fmla="*/ 243840 w 724235"/>
              <a:gd name="connsiteY9" fmla="*/ 502920 h 606520"/>
              <a:gd name="connsiteX10" fmla="*/ 266700 w 724235"/>
              <a:gd name="connsiteY10" fmla="*/ 495300 h 606520"/>
              <a:gd name="connsiteX11" fmla="*/ 312420 w 724235"/>
              <a:gd name="connsiteY11" fmla="*/ 464820 h 606520"/>
              <a:gd name="connsiteX12" fmla="*/ 327660 w 724235"/>
              <a:gd name="connsiteY12" fmla="*/ 441960 h 606520"/>
              <a:gd name="connsiteX13" fmla="*/ 342900 w 724235"/>
              <a:gd name="connsiteY13" fmla="*/ 327660 h 606520"/>
              <a:gd name="connsiteX14" fmla="*/ 365760 w 724235"/>
              <a:gd name="connsiteY14" fmla="*/ 335280 h 606520"/>
              <a:gd name="connsiteX15" fmla="*/ 388620 w 724235"/>
              <a:gd name="connsiteY15" fmla="*/ 350520 h 606520"/>
              <a:gd name="connsiteX16" fmla="*/ 396240 w 724235"/>
              <a:gd name="connsiteY16" fmla="*/ 327660 h 606520"/>
              <a:gd name="connsiteX17" fmla="*/ 419100 w 724235"/>
              <a:gd name="connsiteY17" fmla="*/ 304800 h 606520"/>
              <a:gd name="connsiteX18" fmla="*/ 441960 w 724235"/>
              <a:gd name="connsiteY18" fmla="*/ 259080 h 606520"/>
              <a:gd name="connsiteX19" fmla="*/ 464820 w 724235"/>
              <a:gd name="connsiteY19" fmla="*/ 251460 h 606520"/>
              <a:gd name="connsiteX20" fmla="*/ 510540 w 724235"/>
              <a:gd name="connsiteY20" fmla="*/ 274320 h 606520"/>
              <a:gd name="connsiteX21" fmla="*/ 533400 w 724235"/>
              <a:gd name="connsiteY21" fmla="*/ 259080 h 606520"/>
              <a:gd name="connsiteX22" fmla="*/ 579120 w 724235"/>
              <a:gd name="connsiteY22" fmla="*/ 243840 h 606520"/>
              <a:gd name="connsiteX23" fmla="*/ 586740 w 724235"/>
              <a:gd name="connsiteY23" fmla="*/ 175260 h 606520"/>
              <a:gd name="connsiteX24" fmla="*/ 655320 w 724235"/>
              <a:gd name="connsiteY24" fmla="*/ 152400 h 606520"/>
              <a:gd name="connsiteX25" fmla="*/ 678180 w 724235"/>
              <a:gd name="connsiteY25" fmla="*/ 144780 h 606520"/>
              <a:gd name="connsiteX26" fmla="*/ 701040 w 724235"/>
              <a:gd name="connsiteY26" fmla="*/ 137160 h 606520"/>
              <a:gd name="connsiteX27" fmla="*/ 708660 w 724235"/>
              <a:gd name="connsiteY27" fmla="*/ 114300 h 606520"/>
              <a:gd name="connsiteX28" fmla="*/ 723900 w 724235"/>
              <a:gd name="connsiteY28" fmla="*/ 91440 h 606520"/>
              <a:gd name="connsiteX29" fmla="*/ 708660 w 724235"/>
              <a:gd name="connsiteY29" fmla="*/ 0 h 606520"/>
              <a:gd name="connsiteX30" fmla="*/ 670560 w 724235"/>
              <a:gd name="connsiteY30" fmla="*/ 7620 h 606520"/>
              <a:gd name="connsiteX31" fmla="*/ 662940 w 724235"/>
              <a:gd name="connsiteY31" fmla="*/ 30480 h 606520"/>
              <a:gd name="connsiteX32" fmla="*/ 647700 w 724235"/>
              <a:gd name="connsiteY32" fmla="*/ 53340 h 606520"/>
              <a:gd name="connsiteX33" fmla="*/ 518160 w 724235"/>
              <a:gd name="connsiteY33" fmla="*/ 76200 h 606520"/>
              <a:gd name="connsiteX34" fmla="*/ 510540 w 724235"/>
              <a:gd name="connsiteY34" fmla="*/ 114300 h 606520"/>
              <a:gd name="connsiteX35" fmla="*/ 464820 w 724235"/>
              <a:gd name="connsiteY35" fmla="*/ 129540 h 606520"/>
              <a:gd name="connsiteX36" fmla="*/ 457200 w 724235"/>
              <a:gd name="connsiteY36" fmla="*/ 167640 h 606520"/>
              <a:gd name="connsiteX37" fmla="*/ 411480 w 724235"/>
              <a:gd name="connsiteY37" fmla="*/ 198120 h 606520"/>
              <a:gd name="connsiteX38" fmla="*/ 289560 w 724235"/>
              <a:gd name="connsiteY38" fmla="*/ 220980 h 606520"/>
              <a:gd name="connsiteX39" fmla="*/ 259080 w 724235"/>
              <a:gd name="connsiteY39" fmla="*/ 259080 h 606520"/>
              <a:gd name="connsiteX40" fmla="*/ 251460 w 724235"/>
              <a:gd name="connsiteY40" fmla="*/ 281940 h 606520"/>
              <a:gd name="connsiteX41" fmla="*/ 205740 w 724235"/>
              <a:gd name="connsiteY41" fmla="*/ 304800 h 606520"/>
              <a:gd name="connsiteX42" fmla="*/ 160020 w 724235"/>
              <a:gd name="connsiteY42" fmla="*/ 335280 h 606520"/>
              <a:gd name="connsiteX43" fmla="*/ 53340 w 724235"/>
              <a:gd name="connsiteY43" fmla="*/ 358140 h 606520"/>
              <a:gd name="connsiteX44" fmla="*/ 38100 w 724235"/>
              <a:gd name="connsiteY44" fmla="*/ 381000 h 606520"/>
              <a:gd name="connsiteX45" fmla="*/ 0 w 724235"/>
              <a:gd name="connsiteY45" fmla="*/ 403860 h 60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24235" h="606520">
                <a:moveTo>
                  <a:pt x="0" y="403860"/>
                </a:moveTo>
                <a:lnTo>
                  <a:pt x="0" y="403860"/>
                </a:lnTo>
                <a:cubicBezTo>
                  <a:pt x="5080" y="426720"/>
                  <a:pt x="11766" y="449281"/>
                  <a:pt x="15240" y="472440"/>
                </a:cubicBezTo>
                <a:cubicBezTo>
                  <a:pt x="30409" y="573565"/>
                  <a:pt x="497" y="533897"/>
                  <a:pt x="45720" y="579120"/>
                </a:cubicBezTo>
                <a:cubicBezTo>
                  <a:pt x="48260" y="586740"/>
                  <a:pt x="45617" y="599773"/>
                  <a:pt x="53340" y="601980"/>
                </a:cubicBezTo>
                <a:cubicBezTo>
                  <a:pt x="104450" y="616583"/>
                  <a:pt x="92650" y="593150"/>
                  <a:pt x="114300" y="571500"/>
                </a:cubicBezTo>
                <a:cubicBezTo>
                  <a:pt x="120776" y="565024"/>
                  <a:pt x="129540" y="561340"/>
                  <a:pt x="137160" y="556260"/>
                </a:cubicBezTo>
                <a:cubicBezTo>
                  <a:pt x="139700" y="548640"/>
                  <a:pt x="139762" y="539672"/>
                  <a:pt x="144780" y="533400"/>
                </a:cubicBezTo>
                <a:cubicBezTo>
                  <a:pt x="161684" y="512270"/>
                  <a:pt x="190343" y="515143"/>
                  <a:pt x="213360" y="510540"/>
                </a:cubicBezTo>
                <a:cubicBezTo>
                  <a:pt x="223629" y="508486"/>
                  <a:pt x="233770" y="505797"/>
                  <a:pt x="243840" y="502920"/>
                </a:cubicBezTo>
                <a:cubicBezTo>
                  <a:pt x="251563" y="500713"/>
                  <a:pt x="259679" y="499201"/>
                  <a:pt x="266700" y="495300"/>
                </a:cubicBezTo>
                <a:cubicBezTo>
                  <a:pt x="282711" y="486405"/>
                  <a:pt x="312420" y="464820"/>
                  <a:pt x="312420" y="464820"/>
                </a:cubicBezTo>
                <a:cubicBezTo>
                  <a:pt x="317500" y="457200"/>
                  <a:pt x="323564" y="450151"/>
                  <a:pt x="327660" y="441960"/>
                </a:cubicBezTo>
                <a:cubicBezTo>
                  <a:pt x="343223" y="410834"/>
                  <a:pt x="341198" y="348089"/>
                  <a:pt x="342900" y="327660"/>
                </a:cubicBezTo>
                <a:cubicBezTo>
                  <a:pt x="350520" y="330200"/>
                  <a:pt x="358576" y="331688"/>
                  <a:pt x="365760" y="335280"/>
                </a:cubicBezTo>
                <a:cubicBezTo>
                  <a:pt x="373951" y="339376"/>
                  <a:pt x="379735" y="352741"/>
                  <a:pt x="388620" y="350520"/>
                </a:cubicBezTo>
                <a:cubicBezTo>
                  <a:pt x="396412" y="348572"/>
                  <a:pt x="391785" y="334343"/>
                  <a:pt x="396240" y="327660"/>
                </a:cubicBezTo>
                <a:cubicBezTo>
                  <a:pt x="402218" y="318694"/>
                  <a:pt x="411480" y="312420"/>
                  <a:pt x="419100" y="304800"/>
                </a:cubicBezTo>
                <a:cubicBezTo>
                  <a:pt x="424120" y="289741"/>
                  <a:pt x="428531" y="269823"/>
                  <a:pt x="441960" y="259080"/>
                </a:cubicBezTo>
                <a:cubicBezTo>
                  <a:pt x="448232" y="254062"/>
                  <a:pt x="457200" y="254000"/>
                  <a:pt x="464820" y="251460"/>
                </a:cubicBezTo>
                <a:cubicBezTo>
                  <a:pt x="472781" y="256767"/>
                  <a:pt x="497921" y="276423"/>
                  <a:pt x="510540" y="274320"/>
                </a:cubicBezTo>
                <a:cubicBezTo>
                  <a:pt x="519573" y="272814"/>
                  <a:pt x="525031" y="262799"/>
                  <a:pt x="533400" y="259080"/>
                </a:cubicBezTo>
                <a:cubicBezTo>
                  <a:pt x="548080" y="252556"/>
                  <a:pt x="579120" y="243840"/>
                  <a:pt x="579120" y="243840"/>
                </a:cubicBezTo>
                <a:cubicBezTo>
                  <a:pt x="581660" y="220980"/>
                  <a:pt x="574391" y="194665"/>
                  <a:pt x="586740" y="175260"/>
                </a:cubicBezTo>
                <a:lnTo>
                  <a:pt x="655320" y="152400"/>
                </a:lnTo>
                <a:lnTo>
                  <a:pt x="678180" y="144780"/>
                </a:lnTo>
                <a:lnTo>
                  <a:pt x="701040" y="137160"/>
                </a:lnTo>
                <a:cubicBezTo>
                  <a:pt x="703580" y="129540"/>
                  <a:pt x="705068" y="121484"/>
                  <a:pt x="708660" y="114300"/>
                </a:cubicBezTo>
                <a:cubicBezTo>
                  <a:pt x="712756" y="106109"/>
                  <a:pt x="723071" y="100560"/>
                  <a:pt x="723900" y="91440"/>
                </a:cubicBezTo>
                <a:cubicBezTo>
                  <a:pt x="726278" y="65278"/>
                  <a:pt x="715469" y="27236"/>
                  <a:pt x="708660" y="0"/>
                </a:cubicBezTo>
                <a:cubicBezTo>
                  <a:pt x="695960" y="2540"/>
                  <a:pt x="681336" y="436"/>
                  <a:pt x="670560" y="7620"/>
                </a:cubicBezTo>
                <a:cubicBezTo>
                  <a:pt x="663877" y="12075"/>
                  <a:pt x="666532" y="23296"/>
                  <a:pt x="662940" y="30480"/>
                </a:cubicBezTo>
                <a:cubicBezTo>
                  <a:pt x="658844" y="38671"/>
                  <a:pt x="655466" y="48486"/>
                  <a:pt x="647700" y="53340"/>
                </a:cubicBezTo>
                <a:cubicBezTo>
                  <a:pt x="614867" y="73861"/>
                  <a:pt x="548990" y="73397"/>
                  <a:pt x="518160" y="76200"/>
                </a:cubicBezTo>
                <a:cubicBezTo>
                  <a:pt x="515620" y="88900"/>
                  <a:pt x="519698" y="105142"/>
                  <a:pt x="510540" y="114300"/>
                </a:cubicBezTo>
                <a:cubicBezTo>
                  <a:pt x="499181" y="125659"/>
                  <a:pt x="464820" y="129540"/>
                  <a:pt x="464820" y="129540"/>
                </a:cubicBezTo>
                <a:cubicBezTo>
                  <a:pt x="462280" y="142240"/>
                  <a:pt x="465151" y="157417"/>
                  <a:pt x="457200" y="167640"/>
                </a:cubicBezTo>
                <a:cubicBezTo>
                  <a:pt x="445955" y="182098"/>
                  <a:pt x="428856" y="192328"/>
                  <a:pt x="411480" y="198120"/>
                </a:cubicBezTo>
                <a:cubicBezTo>
                  <a:pt x="341543" y="221432"/>
                  <a:pt x="381745" y="211762"/>
                  <a:pt x="289560" y="220980"/>
                </a:cubicBezTo>
                <a:cubicBezTo>
                  <a:pt x="270407" y="278439"/>
                  <a:pt x="298471" y="209841"/>
                  <a:pt x="259080" y="259080"/>
                </a:cubicBezTo>
                <a:cubicBezTo>
                  <a:pt x="254062" y="265352"/>
                  <a:pt x="256478" y="275668"/>
                  <a:pt x="251460" y="281940"/>
                </a:cubicBezTo>
                <a:cubicBezTo>
                  <a:pt x="235223" y="302237"/>
                  <a:pt x="225618" y="293757"/>
                  <a:pt x="205740" y="304800"/>
                </a:cubicBezTo>
                <a:cubicBezTo>
                  <a:pt x="189729" y="313695"/>
                  <a:pt x="175260" y="325120"/>
                  <a:pt x="160020" y="335280"/>
                </a:cubicBezTo>
                <a:cubicBezTo>
                  <a:pt x="113817" y="366082"/>
                  <a:pt x="146280" y="349691"/>
                  <a:pt x="53340" y="358140"/>
                </a:cubicBezTo>
                <a:cubicBezTo>
                  <a:pt x="48260" y="365760"/>
                  <a:pt x="44576" y="374524"/>
                  <a:pt x="38100" y="381000"/>
                </a:cubicBezTo>
                <a:cubicBezTo>
                  <a:pt x="28905" y="390195"/>
                  <a:pt x="6350" y="400050"/>
                  <a:pt x="0" y="403860"/>
                </a:cubicBezTo>
                <a:close/>
              </a:path>
            </a:pathLst>
          </a:custGeom>
          <a:solidFill>
            <a:srgbClr val="FFCCFF">
              <a:alpha val="43137"/>
            </a:srgbClr>
          </a:solidFill>
          <a:ln w="9525" cap="flat" cmpd="sng" algn="ctr">
            <a:solidFill>
              <a:srgbClr val="FF99CC"/>
            </a:solidFill>
            <a:prstDash val="solid"/>
            <a:round/>
            <a:headEnd type="none" w="med" len="med"/>
            <a:tailEnd type="none" w="med" len="med"/>
          </a:ln>
          <a:effectLst>
            <a:glow rad="139700">
              <a:srgbClr val="C00000">
                <a:alpha val="40000"/>
              </a:srgbClr>
            </a:glow>
          </a:effectLst>
        </p:spPr>
        <p:txBody>
          <a:bodyPr/>
          <a:lstStyle/>
          <a:p>
            <a:pPr>
              <a:defRPr/>
            </a:pPr>
            <a:endParaRPr lang="en-US"/>
          </a:p>
        </p:txBody>
      </p:sp>
      <p:pic>
        <p:nvPicPr>
          <p:cNvPr id="68610" name="Picture 2" descr="http://cdn.dipity.com/uploads/events/0f093ce48f320bf8234fb9056d662d84_1M.png"/>
          <p:cNvPicPr>
            <a:picLocks noChangeAspect="1" noChangeArrowheads="1"/>
          </p:cNvPicPr>
          <p:nvPr/>
        </p:nvPicPr>
        <p:blipFill>
          <a:blip r:embed="rId4" cstate="print"/>
          <a:srcRect t="7574"/>
          <a:stretch>
            <a:fillRect/>
          </a:stretch>
        </p:blipFill>
        <p:spPr bwMode="auto">
          <a:xfrm>
            <a:off x="76200" y="762000"/>
            <a:ext cx="4783138" cy="5894388"/>
          </a:xfrm>
          <a:prstGeom prst="rect">
            <a:avLst/>
          </a:prstGeom>
          <a:noFill/>
          <a:ln w="9525">
            <a:noFill/>
            <a:miter lim="800000"/>
            <a:headEnd/>
            <a:tailEnd/>
          </a:ln>
        </p:spPr>
      </p:pic>
      <p:sp>
        <p:nvSpPr>
          <p:cNvPr id="10" name="Freeform 9"/>
          <p:cNvSpPr/>
          <p:nvPr/>
        </p:nvSpPr>
        <p:spPr bwMode="auto">
          <a:xfrm>
            <a:off x="3256196" y="1243517"/>
            <a:ext cx="297180" cy="359444"/>
          </a:xfrm>
          <a:custGeom>
            <a:avLst/>
            <a:gdLst>
              <a:gd name="connsiteX0" fmla="*/ 0 w 297180"/>
              <a:gd name="connsiteY0" fmla="*/ 0 h 359444"/>
              <a:gd name="connsiteX1" fmla="*/ 0 w 297180"/>
              <a:gd name="connsiteY1" fmla="*/ 0 h 359444"/>
              <a:gd name="connsiteX2" fmla="*/ 7620 w 297180"/>
              <a:gd name="connsiteY2" fmla="*/ 114300 h 359444"/>
              <a:gd name="connsiteX3" fmla="*/ 22860 w 297180"/>
              <a:gd name="connsiteY3" fmla="*/ 137160 h 359444"/>
              <a:gd name="connsiteX4" fmla="*/ 68580 w 297180"/>
              <a:gd name="connsiteY4" fmla="*/ 167640 h 359444"/>
              <a:gd name="connsiteX5" fmla="*/ 137160 w 297180"/>
              <a:gd name="connsiteY5" fmla="*/ 198120 h 359444"/>
              <a:gd name="connsiteX6" fmla="*/ 137160 w 297180"/>
              <a:gd name="connsiteY6" fmla="*/ 289560 h 359444"/>
              <a:gd name="connsiteX7" fmla="*/ 175260 w 297180"/>
              <a:gd name="connsiteY7" fmla="*/ 297180 h 359444"/>
              <a:gd name="connsiteX8" fmla="*/ 175260 w 297180"/>
              <a:gd name="connsiteY8" fmla="*/ 358140 h 359444"/>
              <a:gd name="connsiteX9" fmla="*/ 198120 w 297180"/>
              <a:gd name="connsiteY9" fmla="*/ 350520 h 359444"/>
              <a:gd name="connsiteX10" fmla="*/ 213360 w 297180"/>
              <a:gd name="connsiteY10" fmla="*/ 327660 h 359444"/>
              <a:gd name="connsiteX11" fmla="*/ 220980 w 297180"/>
              <a:gd name="connsiteY11" fmla="*/ 304800 h 359444"/>
              <a:gd name="connsiteX12" fmla="*/ 243840 w 297180"/>
              <a:gd name="connsiteY12" fmla="*/ 297180 h 359444"/>
              <a:gd name="connsiteX13" fmla="*/ 289560 w 297180"/>
              <a:gd name="connsiteY13" fmla="*/ 266700 h 359444"/>
              <a:gd name="connsiteX14" fmla="*/ 297180 w 297180"/>
              <a:gd name="connsiteY14" fmla="*/ 243840 h 359444"/>
              <a:gd name="connsiteX15" fmla="*/ 266700 w 297180"/>
              <a:gd name="connsiteY15" fmla="*/ 205740 h 359444"/>
              <a:gd name="connsiteX16" fmla="*/ 251460 w 297180"/>
              <a:gd name="connsiteY16" fmla="*/ 182880 h 359444"/>
              <a:gd name="connsiteX17" fmla="*/ 205740 w 297180"/>
              <a:gd name="connsiteY17" fmla="*/ 167640 h 359444"/>
              <a:gd name="connsiteX18" fmla="*/ 167640 w 297180"/>
              <a:gd name="connsiteY18" fmla="*/ 137160 h 359444"/>
              <a:gd name="connsiteX19" fmla="*/ 152400 w 297180"/>
              <a:gd name="connsiteY19" fmla="*/ 114300 h 359444"/>
              <a:gd name="connsiteX20" fmla="*/ 106680 w 297180"/>
              <a:gd name="connsiteY20" fmla="*/ 99060 h 359444"/>
              <a:gd name="connsiteX21" fmla="*/ 83820 w 297180"/>
              <a:gd name="connsiteY21" fmla="*/ 91440 h 359444"/>
              <a:gd name="connsiteX22" fmla="*/ 60960 w 297180"/>
              <a:gd name="connsiteY22" fmla="*/ 83820 h 359444"/>
              <a:gd name="connsiteX23" fmla="*/ 45720 w 297180"/>
              <a:gd name="connsiteY23" fmla="*/ 38100 h 359444"/>
              <a:gd name="connsiteX24" fmla="*/ 38100 w 297180"/>
              <a:gd name="connsiteY24" fmla="*/ 15240 h 359444"/>
              <a:gd name="connsiteX25" fmla="*/ 0 w 297180"/>
              <a:gd name="connsiteY25" fmla="*/ 0 h 35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7180" h="359444">
                <a:moveTo>
                  <a:pt x="0" y="0"/>
                </a:moveTo>
                <a:lnTo>
                  <a:pt x="0" y="0"/>
                </a:lnTo>
                <a:cubicBezTo>
                  <a:pt x="2540" y="38100"/>
                  <a:pt x="1342" y="76635"/>
                  <a:pt x="7620" y="114300"/>
                </a:cubicBezTo>
                <a:cubicBezTo>
                  <a:pt x="9126" y="123333"/>
                  <a:pt x="15968" y="131129"/>
                  <a:pt x="22860" y="137160"/>
                </a:cubicBezTo>
                <a:cubicBezTo>
                  <a:pt x="36644" y="149221"/>
                  <a:pt x="51204" y="161848"/>
                  <a:pt x="68580" y="167640"/>
                </a:cubicBezTo>
                <a:cubicBezTo>
                  <a:pt x="122988" y="185776"/>
                  <a:pt x="100934" y="173969"/>
                  <a:pt x="137160" y="198120"/>
                </a:cubicBezTo>
                <a:cubicBezTo>
                  <a:pt x="134620" y="205740"/>
                  <a:pt x="99060" y="281940"/>
                  <a:pt x="137160" y="289560"/>
                </a:cubicBezTo>
                <a:lnTo>
                  <a:pt x="175260" y="297180"/>
                </a:lnTo>
                <a:cubicBezTo>
                  <a:pt x="172052" y="310014"/>
                  <a:pt x="158148" y="345306"/>
                  <a:pt x="175260" y="358140"/>
                </a:cubicBezTo>
                <a:cubicBezTo>
                  <a:pt x="181686" y="362959"/>
                  <a:pt x="190500" y="353060"/>
                  <a:pt x="198120" y="350520"/>
                </a:cubicBezTo>
                <a:cubicBezTo>
                  <a:pt x="203200" y="342900"/>
                  <a:pt x="209264" y="335851"/>
                  <a:pt x="213360" y="327660"/>
                </a:cubicBezTo>
                <a:cubicBezTo>
                  <a:pt x="216952" y="320476"/>
                  <a:pt x="215300" y="310480"/>
                  <a:pt x="220980" y="304800"/>
                </a:cubicBezTo>
                <a:cubicBezTo>
                  <a:pt x="226660" y="299120"/>
                  <a:pt x="236819" y="301081"/>
                  <a:pt x="243840" y="297180"/>
                </a:cubicBezTo>
                <a:cubicBezTo>
                  <a:pt x="259851" y="288285"/>
                  <a:pt x="289560" y="266700"/>
                  <a:pt x="289560" y="266700"/>
                </a:cubicBezTo>
                <a:cubicBezTo>
                  <a:pt x="292100" y="259080"/>
                  <a:pt x="297180" y="251872"/>
                  <a:pt x="297180" y="243840"/>
                </a:cubicBezTo>
                <a:cubicBezTo>
                  <a:pt x="297180" y="219303"/>
                  <a:pt x="284253" y="217442"/>
                  <a:pt x="266700" y="205740"/>
                </a:cubicBezTo>
                <a:cubicBezTo>
                  <a:pt x="261620" y="198120"/>
                  <a:pt x="259226" y="187734"/>
                  <a:pt x="251460" y="182880"/>
                </a:cubicBezTo>
                <a:cubicBezTo>
                  <a:pt x="237837" y="174366"/>
                  <a:pt x="205740" y="167640"/>
                  <a:pt x="205740" y="167640"/>
                </a:cubicBezTo>
                <a:cubicBezTo>
                  <a:pt x="189567" y="119120"/>
                  <a:pt x="212747" y="167231"/>
                  <a:pt x="167640" y="137160"/>
                </a:cubicBezTo>
                <a:cubicBezTo>
                  <a:pt x="160020" y="132080"/>
                  <a:pt x="160166" y="119154"/>
                  <a:pt x="152400" y="114300"/>
                </a:cubicBezTo>
                <a:cubicBezTo>
                  <a:pt x="138777" y="105786"/>
                  <a:pt x="121920" y="104140"/>
                  <a:pt x="106680" y="99060"/>
                </a:cubicBezTo>
                <a:lnTo>
                  <a:pt x="83820" y="91440"/>
                </a:lnTo>
                <a:lnTo>
                  <a:pt x="60960" y="83820"/>
                </a:lnTo>
                <a:lnTo>
                  <a:pt x="45720" y="38100"/>
                </a:lnTo>
                <a:lnTo>
                  <a:pt x="38100" y="15240"/>
                </a:lnTo>
                <a:cubicBezTo>
                  <a:pt x="12830" y="23663"/>
                  <a:pt x="6350" y="2540"/>
                  <a:pt x="0" y="0"/>
                </a:cubicBezTo>
                <a:close/>
              </a:path>
            </a:pathLst>
          </a:custGeom>
          <a:solidFill>
            <a:srgbClr val="FFCCFF">
              <a:alpha val="43137"/>
            </a:srgbClr>
          </a:solidFill>
          <a:ln w="9525" cap="flat" cmpd="sng" algn="ctr">
            <a:solidFill>
              <a:srgbClr val="FF99CC"/>
            </a:solidFill>
            <a:prstDash val="solid"/>
            <a:round/>
            <a:headEnd type="none" w="med" len="med"/>
            <a:tailEnd type="none" w="med" len="med"/>
          </a:ln>
          <a:effectLst>
            <a:glow rad="139700">
              <a:srgbClr val="C00000">
                <a:alpha val="40000"/>
              </a:srgbClr>
            </a:glow>
          </a:effectLst>
        </p:spPr>
        <p:txBody>
          <a:body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68610"/>
                                        </p:tgtEl>
                                        <p:attrNameLst>
                                          <p:attrName>style.visibility</p:attrName>
                                        </p:attrNameLst>
                                      </p:cBhvr>
                                      <p:to>
                                        <p:strVal val="visible"/>
                                      </p:to>
                                    </p:set>
                                    <p:animEffect transition="in" filter="fade">
                                      <p:cBhvr>
                                        <p:cTn id="13"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CC99"/>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914400"/>
          </a:xfrm>
        </p:spPr>
        <p:txBody>
          <a:bodyPr/>
          <a:lstStyle/>
          <a:p>
            <a:r>
              <a:rPr lang="en-US" b="1" u="sng" smtClean="0">
                <a:solidFill>
                  <a:schemeClr val="tx1"/>
                </a:solidFill>
                <a:latin typeface="Calibri" pitchFamily="34" charset="0"/>
                <a:ea typeface="Calibri" pitchFamily="34" charset="0"/>
                <a:cs typeface="Calibri" pitchFamily="34" charset="0"/>
              </a:rPr>
              <a:t>Closure Activity</a:t>
            </a:r>
          </a:p>
        </p:txBody>
      </p:sp>
      <p:sp>
        <p:nvSpPr>
          <p:cNvPr id="33795" name="Rectangle 3"/>
          <p:cNvSpPr>
            <a:spLocks noGrp="1" noChangeArrowheads="1"/>
          </p:cNvSpPr>
          <p:nvPr>
            <p:ph type="body" idx="1"/>
          </p:nvPr>
        </p:nvSpPr>
        <p:spPr>
          <a:xfrm>
            <a:off x="0" y="990600"/>
            <a:ext cx="9144000" cy="5867400"/>
          </a:xfrm>
        </p:spPr>
        <p:txBody>
          <a:bodyPr/>
          <a:lstStyle/>
          <a:p>
            <a:r>
              <a:rPr lang="en-US" sz="3800" smtClean="0">
                <a:latin typeface="Calibri" pitchFamily="34" charset="0"/>
                <a:ea typeface="Calibri" pitchFamily="34" charset="0"/>
                <a:cs typeface="Calibri" pitchFamily="34" charset="0"/>
              </a:rPr>
              <a:t>In groups, summarize the following: </a:t>
            </a:r>
          </a:p>
          <a:p>
            <a:pPr lvl="1"/>
            <a:r>
              <a:rPr lang="en-US" sz="3800" smtClean="0">
                <a:latin typeface="Calibri" pitchFamily="34" charset="0"/>
                <a:ea typeface="Calibri" pitchFamily="34" charset="0"/>
                <a:cs typeface="Calibri" pitchFamily="34" charset="0"/>
              </a:rPr>
              <a:t>As</a:t>
            </a:r>
            <a:r>
              <a:rPr lang="en-US" sz="3000" smtClean="0">
                <a:latin typeface="Calibri" pitchFamily="34" charset="0"/>
                <a:ea typeface="Calibri" pitchFamily="34" charset="0"/>
                <a:cs typeface="Calibri" pitchFamily="34" charset="0"/>
              </a:rPr>
              <a:t> </a:t>
            </a:r>
            <a:r>
              <a:rPr lang="en-US" sz="3800" smtClean="0">
                <a:latin typeface="Calibri" pitchFamily="34" charset="0"/>
                <a:ea typeface="Calibri" pitchFamily="34" charset="0"/>
                <a:cs typeface="Calibri" pitchFamily="34" charset="0"/>
              </a:rPr>
              <a:t>a</a:t>
            </a:r>
            <a:r>
              <a:rPr lang="en-US" sz="3000" smtClean="0">
                <a:latin typeface="Calibri" pitchFamily="34" charset="0"/>
                <a:ea typeface="Calibri" pitchFamily="34" charset="0"/>
                <a:cs typeface="Calibri" pitchFamily="34" charset="0"/>
              </a:rPr>
              <a:t> </a:t>
            </a:r>
            <a:r>
              <a:rPr lang="en-US" sz="3800" smtClean="0">
                <a:latin typeface="Calibri" pitchFamily="34" charset="0"/>
                <a:ea typeface="Calibri" pitchFamily="34" charset="0"/>
                <a:cs typeface="Calibri" pitchFamily="34" charset="0"/>
              </a:rPr>
              <a:t>result</a:t>
            </a:r>
            <a:r>
              <a:rPr lang="en-US" sz="3000" smtClean="0">
                <a:latin typeface="Calibri" pitchFamily="34" charset="0"/>
                <a:ea typeface="Calibri" pitchFamily="34" charset="0"/>
                <a:cs typeface="Calibri" pitchFamily="34" charset="0"/>
              </a:rPr>
              <a:t> </a:t>
            </a:r>
            <a:r>
              <a:rPr lang="en-US" sz="3800" smtClean="0">
                <a:latin typeface="Calibri" pitchFamily="34" charset="0"/>
                <a:ea typeface="Calibri" pitchFamily="34" charset="0"/>
                <a:cs typeface="Calibri" pitchFamily="34" charset="0"/>
              </a:rPr>
              <a:t>of</a:t>
            </a:r>
            <a:r>
              <a:rPr lang="en-US" sz="3000" smtClean="0">
                <a:latin typeface="Calibri" pitchFamily="34" charset="0"/>
                <a:ea typeface="Calibri" pitchFamily="34" charset="0"/>
                <a:cs typeface="Calibri" pitchFamily="34" charset="0"/>
              </a:rPr>
              <a:t> </a:t>
            </a:r>
            <a:r>
              <a:rPr lang="en-US" sz="3800" smtClean="0">
                <a:latin typeface="Calibri" pitchFamily="34" charset="0"/>
                <a:ea typeface="Calibri" pitchFamily="34" charset="0"/>
                <a:cs typeface="Calibri" pitchFamily="34" charset="0"/>
              </a:rPr>
              <a:t>the</a:t>
            </a:r>
            <a:r>
              <a:rPr lang="en-US" sz="3000" smtClean="0">
                <a:latin typeface="Calibri" pitchFamily="34" charset="0"/>
                <a:ea typeface="Calibri" pitchFamily="34" charset="0"/>
                <a:cs typeface="Calibri" pitchFamily="34" charset="0"/>
              </a:rPr>
              <a:t> </a:t>
            </a:r>
            <a:r>
              <a:rPr lang="en-US" sz="3800" smtClean="0">
                <a:latin typeface="Calibri" pitchFamily="34" charset="0"/>
                <a:ea typeface="Calibri" pitchFamily="34" charset="0"/>
                <a:cs typeface="Calibri" pitchFamily="34" charset="0"/>
              </a:rPr>
              <a:t>French</a:t>
            </a:r>
            <a:r>
              <a:rPr lang="en-US" sz="3000" smtClean="0">
                <a:latin typeface="Calibri" pitchFamily="34" charset="0"/>
                <a:ea typeface="Calibri" pitchFamily="34" charset="0"/>
                <a:cs typeface="Calibri" pitchFamily="34" charset="0"/>
              </a:rPr>
              <a:t> </a:t>
            </a:r>
            <a:r>
              <a:rPr lang="en-US" sz="3800" smtClean="0">
                <a:latin typeface="Calibri" pitchFamily="34" charset="0"/>
                <a:ea typeface="Calibri" pitchFamily="34" charset="0"/>
                <a:cs typeface="Calibri" pitchFamily="34" charset="0"/>
              </a:rPr>
              <a:t>&amp;</a:t>
            </a:r>
            <a:r>
              <a:rPr lang="en-US" sz="3000" smtClean="0">
                <a:latin typeface="Calibri" pitchFamily="34" charset="0"/>
                <a:ea typeface="Calibri" pitchFamily="34" charset="0"/>
                <a:cs typeface="Calibri" pitchFamily="34" charset="0"/>
              </a:rPr>
              <a:t> </a:t>
            </a:r>
            <a:r>
              <a:rPr lang="en-US" sz="3800" smtClean="0">
                <a:latin typeface="Calibri" pitchFamily="34" charset="0"/>
                <a:ea typeface="Calibri" pitchFamily="34" charset="0"/>
                <a:cs typeface="Calibri" pitchFamily="34" charset="0"/>
              </a:rPr>
              <a:t>Indian</a:t>
            </a:r>
            <a:r>
              <a:rPr lang="en-US" sz="3000" smtClean="0">
                <a:latin typeface="Calibri" pitchFamily="34" charset="0"/>
                <a:ea typeface="Calibri" pitchFamily="34" charset="0"/>
                <a:cs typeface="Calibri" pitchFamily="34" charset="0"/>
              </a:rPr>
              <a:t> </a:t>
            </a:r>
            <a:r>
              <a:rPr lang="en-US" sz="3800" smtClean="0">
                <a:latin typeface="Calibri" pitchFamily="34" charset="0"/>
                <a:ea typeface="Calibri" pitchFamily="34" charset="0"/>
                <a:cs typeface="Calibri" pitchFamily="34" charset="0"/>
              </a:rPr>
              <a:t>War, how have things changed?  Why was the war such a “turning point”?</a:t>
            </a:r>
          </a:p>
          <a:p>
            <a:pPr lvl="1"/>
            <a:r>
              <a:rPr lang="en-US" sz="3800" smtClean="0">
                <a:latin typeface="Calibri" pitchFamily="34" charset="0"/>
                <a:ea typeface="Calibri" pitchFamily="34" charset="0"/>
                <a:cs typeface="Calibri" pitchFamily="34" charset="0"/>
              </a:rPr>
              <a:t>From the British gov’t perspective, why are these changes necessary?</a:t>
            </a:r>
          </a:p>
          <a:p>
            <a:pPr lvl="1"/>
            <a:r>
              <a:rPr lang="en-US" sz="3800" smtClean="0">
                <a:latin typeface="Calibri" pitchFamily="34" charset="0"/>
                <a:ea typeface="Calibri" pitchFamily="34" charset="0"/>
                <a:cs typeface="Calibri" pitchFamily="34" charset="0"/>
              </a:rPr>
              <a:t>From the colonial perspective, why are these changes difficult to handle?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5" descr="seven%20years%20war%20map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Rectangle 7"/>
          <p:cNvSpPr>
            <a:spLocks noChangeArrowheads="1"/>
          </p:cNvSpPr>
          <p:nvPr/>
        </p:nvSpPr>
        <p:spPr bwMode="auto">
          <a:xfrm>
            <a:off x="3200400" y="4800600"/>
            <a:ext cx="5791200" cy="879475"/>
          </a:xfrm>
          <a:prstGeom prst="rect">
            <a:avLst/>
          </a:prstGeom>
          <a:solidFill>
            <a:srgbClr val="CCFFCC"/>
          </a:solidFill>
          <a:ln w="9525">
            <a:solidFill>
              <a:schemeClr val="tx1"/>
            </a:solidFill>
            <a:miter lim="800000"/>
            <a:headEnd/>
            <a:tailEnd/>
          </a:ln>
        </p:spPr>
        <p:txBody>
          <a:bodyPr>
            <a:spAutoFit/>
          </a:bodyPr>
          <a:lstStyle/>
          <a:p>
            <a:pPr marL="0" lvl="1" algn="ctr">
              <a:lnSpc>
                <a:spcPct val="80000"/>
              </a:lnSpc>
            </a:pPr>
            <a:r>
              <a:rPr lang="en-US" sz="3100">
                <a:latin typeface="Calibri" pitchFamily="34" charset="0"/>
                <a:ea typeface="Calibri" pitchFamily="34" charset="0"/>
                <a:cs typeface="Calibri" pitchFamily="34" charset="0"/>
              </a:rPr>
              <a:t>Britain &amp; France went to war 3 times in Europe from 1690-1750</a:t>
            </a:r>
          </a:p>
        </p:txBody>
      </p:sp>
      <p:sp>
        <p:nvSpPr>
          <p:cNvPr id="9" name="Rectangle 8"/>
          <p:cNvSpPr>
            <a:spLocks noChangeArrowheads="1"/>
          </p:cNvSpPr>
          <p:nvPr/>
        </p:nvSpPr>
        <p:spPr bwMode="auto">
          <a:xfrm>
            <a:off x="3200400" y="5826125"/>
            <a:ext cx="5791200" cy="879475"/>
          </a:xfrm>
          <a:prstGeom prst="rect">
            <a:avLst/>
          </a:prstGeom>
          <a:solidFill>
            <a:srgbClr val="CCCCFF"/>
          </a:solidFill>
          <a:ln w="9525">
            <a:solidFill>
              <a:schemeClr val="tx1"/>
            </a:solidFill>
            <a:miter lim="800000"/>
            <a:headEnd/>
            <a:tailEnd/>
          </a:ln>
        </p:spPr>
        <p:txBody>
          <a:bodyPr>
            <a:spAutoFit/>
          </a:bodyPr>
          <a:lstStyle/>
          <a:p>
            <a:pPr marL="0" lvl="1" algn="ctr">
              <a:lnSpc>
                <a:spcPct val="80000"/>
              </a:lnSpc>
            </a:pPr>
            <a:r>
              <a:rPr lang="en-US" sz="3100">
                <a:latin typeface="Calibri" pitchFamily="34" charset="0"/>
                <a:ea typeface="Calibri" pitchFamily="34" charset="0"/>
                <a:cs typeface="Calibri" pitchFamily="34" charset="0"/>
              </a:rPr>
              <a:t>These wars in Europe meant that their colonists would fight too</a:t>
            </a:r>
          </a:p>
        </p:txBody>
      </p:sp>
      <p:sp>
        <p:nvSpPr>
          <p:cNvPr id="10" name="Rectangle 9"/>
          <p:cNvSpPr>
            <a:spLocks noChangeArrowheads="1"/>
          </p:cNvSpPr>
          <p:nvPr/>
        </p:nvSpPr>
        <p:spPr bwMode="auto">
          <a:xfrm>
            <a:off x="6705600" y="1120775"/>
            <a:ext cx="2286000" cy="3527425"/>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100">
                <a:latin typeface="Calibri" pitchFamily="34" charset="0"/>
                <a:ea typeface="Calibri" pitchFamily="34" charset="0"/>
                <a:cs typeface="Calibri" pitchFamily="34" charset="0"/>
              </a:rPr>
              <a:t>Both </a:t>
            </a:r>
            <a:br>
              <a:rPr lang="en-US" sz="3100">
                <a:latin typeface="Calibri" pitchFamily="34" charset="0"/>
                <a:ea typeface="Calibri" pitchFamily="34" charset="0"/>
                <a:cs typeface="Calibri" pitchFamily="34" charset="0"/>
              </a:rPr>
            </a:br>
            <a:r>
              <a:rPr lang="en-US" sz="3100">
                <a:latin typeface="Calibri" pitchFamily="34" charset="0"/>
                <a:ea typeface="Calibri" pitchFamily="34" charset="0"/>
                <a:cs typeface="Calibri" pitchFamily="34" charset="0"/>
              </a:rPr>
              <a:t>nations used mercantilism to expand their colonial claims in order to increase their wealth</a:t>
            </a:r>
          </a:p>
        </p:txBody>
      </p:sp>
      <p:sp>
        <p:nvSpPr>
          <p:cNvPr id="6150" name="Rectangle 10"/>
          <p:cNvSpPr>
            <a:spLocks noChangeArrowheads="1"/>
          </p:cNvSpPr>
          <p:nvPr/>
        </p:nvSpPr>
        <p:spPr bwMode="auto">
          <a:xfrm>
            <a:off x="3733800" y="152400"/>
            <a:ext cx="5257800" cy="855663"/>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3100">
                <a:latin typeface="Calibri" pitchFamily="34" charset="0"/>
                <a:ea typeface="Calibri" pitchFamily="34" charset="0"/>
                <a:cs typeface="Calibri" pitchFamily="34" charset="0"/>
              </a:rPr>
              <a:t>By 1750, Britain &amp; France had become serious rivals because: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4" descr="21782"/>
          <p:cNvPicPr>
            <a:picLocks noChangeAspect="1" noChangeArrowheads="1"/>
          </p:cNvPicPr>
          <p:nvPr/>
        </p:nvPicPr>
        <p:blipFill>
          <a:blip r:embed="rId4" cstate="print"/>
          <a:srcRect/>
          <a:stretch>
            <a:fillRect/>
          </a:stretch>
        </p:blipFill>
        <p:spPr bwMode="auto">
          <a:xfrm>
            <a:off x="31750" y="1524000"/>
            <a:ext cx="4003675" cy="5029200"/>
          </a:xfrm>
          <a:prstGeom prst="rect">
            <a:avLst/>
          </a:prstGeom>
          <a:noFill/>
          <a:ln w="38100">
            <a:noFill/>
            <a:miter lim="800000"/>
            <a:headEnd/>
            <a:tailEnd/>
          </a:ln>
        </p:spPr>
      </p:pic>
      <p:pic>
        <p:nvPicPr>
          <p:cNvPr id="7171" name="Picture 5" descr="20280"/>
          <p:cNvPicPr>
            <a:picLocks noChangeAspect="1" noChangeArrowheads="1"/>
          </p:cNvPicPr>
          <p:nvPr/>
        </p:nvPicPr>
        <p:blipFill>
          <a:blip r:embed="rId5" cstate="print"/>
          <a:srcRect l="8054" t="11516" r="2620" b="5550"/>
          <a:stretch>
            <a:fillRect/>
          </a:stretch>
        </p:blipFill>
        <p:spPr bwMode="auto">
          <a:xfrm>
            <a:off x="4251325" y="1524000"/>
            <a:ext cx="4892675" cy="5029200"/>
          </a:xfrm>
          <a:prstGeom prst="rect">
            <a:avLst/>
          </a:prstGeom>
          <a:noFill/>
          <a:ln w="38100">
            <a:noFill/>
            <a:miter lim="800000"/>
            <a:headEnd/>
            <a:tailEnd/>
          </a:ln>
        </p:spPr>
      </p:pic>
      <p:sp>
        <p:nvSpPr>
          <p:cNvPr id="7172" name="Rectangle 2"/>
          <p:cNvSpPr>
            <a:spLocks noChangeArrowheads="1"/>
          </p:cNvSpPr>
          <p:nvPr/>
        </p:nvSpPr>
        <p:spPr bwMode="auto">
          <a:xfrm>
            <a:off x="95250" y="100013"/>
            <a:ext cx="4019550" cy="1347787"/>
          </a:xfrm>
          <a:prstGeom prst="rect">
            <a:avLst/>
          </a:prstGeom>
          <a:solidFill>
            <a:srgbClr val="CCFFCC"/>
          </a:solidFill>
          <a:ln w="9525">
            <a:solidFill>
              <a:schemeClr val="tx1"/>
            </a:solidFill>
            <a:miter lim="800000"/>
            <a:headEnd/>
            <a:tailEnd/>
          </a:ln>
        </p:spPr>
        <p:txBody>
          <a:bodyPr>
            <a:spAutoFit/>
          </a:bodyPr>
          <a:lstStyle/>
          <a:p>
            <a:pPr algn="ctr">
              <a:lnSpc>
                <a:spcPct val="85000"/>
              </a:lnSpc>
            </a:pPr>
            <a:r>
              <a:rPr lang="en-US" sz="3200">
                <a:latin typeface="Calibri" pitchFamily="34" charset="0"/>
                <a:ea typeface="Calibri" pitchFamily="34" charset="0"/>
                <a:cs typeface="Calibri" pitchFamily="34" charset="0"/>
              </a:rPr>
              <a:t>During the 1700s, both the British &amp; French colonies were growing</a:t>
            </a:r>
          </a:p>
        </p:txBody>
      </p:sp>
      <p:sp>
        <p:nvSpPr>
          <p:cNvPr id="8" name="Rectangle 7"/>
          <p:cNvSpPr>
            <a:spLocks noChangeArrowheads="1"/>
          </p:cNvSpPr>
          <p:nvPr/>
        </p:nvSpPr>
        <p:spPr bwMode="auto">
          <a:xfrm>
            <a:off x="4419600" y="76200"/>
            <a:ext cx="4629150" cy="1347788"/>
          </a:xfrm>
          <a:prstGeom prst="rect">
            <a:avLst/>
          </a:prstGeom>
          <a:solidFill>
            <a:srgbClr val="FFFFCC"/>
          </a:solidFill>
          <a:ln w="9525">
            <a:solidFill>
              <a:schemeClr val="tx1"/>
            </a:solidFill>
            <a:miter lim="800000"/>
            <a:headEnd/>
            <a:tailEnd/>
          </a:ln>
        </p:spPr>
        <p:txBody>
          <a:bodyPr>
            <a:spAutoFit/>
          </a:bodyPr>
          <a:lstStyle/>
          <a:p>
            <a:pPr algn="ctr">
              <a:lnSpc>
                <a:spcPct val="85000"/>
              </a:lnSpc>
            </a:pPr>
            <a:r>
              <a:rPr lang="en-US" sz="3200">
                <a:latin typeface="Calibri" pitchFamily="34" charset="0"/>
                <a:ea typeface="Calibri" pitchFamily="34" charset="0"/>
                <a:cs typeface="Calibri" pitchFamily="34" charset="0"/>
              </a:rPr>
              <a:t>Land disputes along the Ohio River Valley led to the French &amp; Indian War</a:t>
            </a:r>
          </a:p>
        </p:txBody>
      </p:sp>
      <p:sp>
        <p:nvSpPr>
          <p:cNvPr id="9" name="Freeform 8"/>
          <p:cNvSpPr>
            <a:spLocks/>
          </p:cNvSpPr>
          <p:nvPr/>
        </p:nvSpPr>
        <p:spPr bwMode="auto">
          <a:xfrm>
            <a:off x="5715000" y="3276600"/>
            <a:ext cx="1447800" cy="2374900"/>
          </a:xfrm>
          <a:custGeom>
            <a:avLst/>
            <a:gdLst>
              <a:gd name="T0" fmla="*/ 2147483647 w 1248"/>
              <a:gd name="T1" fmla="*/ 2147483647 h 2168"/>
              <a:gd name="T2" fmla="*/ 2147483647 w 1248"/>
              <a:gd name="T3" fmla="*/ 2147483647 h 2168"/>
              <a:gd name="T4" fmla="*/ 2147483647 w 1248"/>
              <a:gd name="T5" fmla="*/ 2147483647 h 2168"/>
              <a:gd name="T6" fmla="*/ 2147483647 w 1248"/>
              <a:gd name="T7" fmla="*/ 2147483647 h 2168"/>
              <a:gd name="T8" fmla="*/ 2147483647 w 1248"/>
              <a:gd name="T9" fmla="*/ 2147483647 h 2168"/>
              <a:gd name="T10" fmla="*/ 2147483647 w 1248"/>
              <a:gd name="T11" fmla="*/ 2147483647 h 2168"/>
              <a:gd name="T12" fmla="*/ 2147483647 w 1248"/>
              <a:gd name="T13" fmla="*/ 2147483647 h 2168"/>
              <a:gd name="T14" fmla="*/ 2147483647 w 1248"/>
              <a:gd name="T15" fmla="*/ 2147483647 h 2168"/>
              <a:gd name="T16" fmla="*/ 2147483647 w 1248"/>
              <a:gd name="T17" fmla="*/ 2147483647 h 2168"/>
              <a:gd name="T18" fmla="*/ 2147483647 w 1248"/>
              <a:gd name="T19" fmla="*/ 2147483647 h 2168"/>
              <a:gd name="T20" fmla="*/ 2147483647 w 1248"/>
              <a:gd name="T21" fmla="*/ 2147483647 h 2168"/>
              <a:gd name="T22" fmla="*/ 2147483647 w 1248"/>
              <a:gd name="T23" fmla="*/ 2147483647 h 2168"/>
              <a:gd name="T24" fmla="*/ 2147483647 w 1248"/>
              <a:gd name="T25" fmla="*/ 2147483647 h 2168"/>
              <a:gd name="T26" fmla="*/ 2147483647 w 1248"/>
              <a:gd name="T27" fmla="*/ 2147483647 h 2168"/>
              <a:gd name="T28" fmla="*/ 2147483647 w 1248"/>
              <a:gd name="T29" fmla="*/ 2147483647 h 2168"/>
              <a:gd name="T30" fmla="*/ 2147483647 w 1248"/>
              <a:gd name="T31" fmla="*/ 2147483647 h 2168"/>
              <a:gd name="T32" fmla="*/ 2147483647 w 1248"/>
              <a:gd name="T33" fmla="*/ 2147483647 h 2168"/>
              <a:gd name="T34" fmla="*/ 2147483647 w 1248"/>
              <a:gd name="T35" fmla="*/ 2147483647 h 2168"/>
              <a:gd name="T36" fmla="*/ 2147483647 w 1248"/>
              <a:gd name="T37" fmla="*/ 2147483647 h 2168"/>
              <a:gd name="T38" fmla="*/ 2147483647 w 1248"/>
              <a:gd name="T39" fmla="*/ 2147483647 h 2168"/>
              <a:gd name="T40" fmla="*/ 2147483647 w 1248"/>
              <a:gd name="T41" fmla="*/ 2147483647 h 2168"/>
              <a:gd name="T42" fmla="*/ 2147483647 w 1248"/>
              <a:gd name="T43" fmla="*/ 2147483647 h 2168"/>
              <a:gd name="T44" fmla="*/ 2147483647 w 1248"/>
              <a:gd name="T45" fmla="*/ 2147483647 h 2168"/>
              <a:gd name="T46" fmla="*/ 2147483647 w 1248"/>
              <a:gd name="T47" fmla="*/ 2147483647 h 21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8"/>
              <a:gd name="T73" fmla="*/ 0 h 2168"/>
              <a:gd name="T74" fmla="*/ 1248 w 1248"/>
              <a:gd name="T75" fmla="*/ 2168 h 21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8" h="2168">
                <a:moveTo>
                  <a:pt x="1160" y="88"/>
                </a:moveTo>
                <a:cubicBezTo>
                  <a:pt x="1072" y="176"/>
                  <a:pt x="696" y="680"/>
                  <a:pt x="584" y="808"/>
                </a:cubicBezTo>
                <a:cubicBezTo>
                  <a:pt x="472" y="936"/>
                  <a:pt x="520" y="832"/>
                  <a:pt x="488" y="856"/>
                </a:cubicBezTo>
                <a:cubicBezTo>
                  <a:pt x="456" y="880"/>
                  <a:pt x="416" y="928"/>
                  <a:pt x="392" y="952"/>
                </a:cubicBezTo>
                <a:cubicBezTo>
                  <a:pt x="368" y="976"/>
                  <a:pt x="368" y="992"/>
                  <a:pt x="344" y="1000"/>
                </a:cubicBezTo>
                <a:cubicBezTo>
                  <a:pt x="320" y="1008"/>
                  <a:pt x="296" y="936"/>
                  <a:pt x="248" y="1000"/>
                </a:cubicBezTo>
                <a:cubicBezTo>
                  <a:pt x="200" y="1064"/>
                  <a:pt x="96" y="1296"/>
                  <a:pt x="56" y="1384"/>
                </a:cubicBezTo>
                <a:cubicBezTo>
                  <a:pt x="16" y="1472"/>
                  <a:pt x="16" y="1480"/>
                  <a:pt x="8" y="1528"/>
                </a:cubicBezTo>
                <a:cubicBezTo>
                  <a:pt x="0" y="1576"/>
                  <a:pt x="8" y="1624"/>
                  <a:pt x="8" y="1672"/>
                </a:cubicBezTo>
                <a:cubicBezTo>
                  <a:pt x="8" y="1720"/>
                  <a:pt x="8" y="1760"/>
                  <a:pt x="8" y="1816"/>
                </a:cubicBezTo>
                <a:cubicBezTo>
                  <a:pt x="8" y="1872"/>
                  <a:pt x="0" y="1960"/>
                  <a:pt x="8" y="2008"/>
                </a:cubicBezTo>
                <a:cubicBezTo>
                  <a:pt x="16" y="2056"/>
                  <a:pt x="32" y="2080"/>
                  <a:pt x="56" y="2104"/>
                </a:cubicBezTo>
                <a:cubicBezTo>
                  <a:pt x="80" y="2128"/>
                  <a:pt x="112" y="2168"/>
                  <a:pt x="152" y="2152"/>
                </a:cubicBezTo>
                <a:cubicBezTo>
                  <a:pt x="192" y="2136"/>
                  <a:pt x="248" y="2032"/>
                  <a:pt x="296" y="2008"/>
                </a:cubicBezTo>
                <a:cubicBezTo>
                  <a:pt x="344" y="1984"/>
                  <a:pt x="408" y="2024"/>
                  <a:pt x="440" y="2008"/>
                </a:cubicBezTo>
                <a:cubicBezTo>
                  <a:pt x="472" y="1992"/>
                  <a:pt x="432" y="2008"/>
                  <a:pt x="488" y="1912"/>
                </a:cubicBezTo>
                <a:cubicBezTo>
                  <a:pt x="544" y="1816"/>
                  <a:pt x="696" y="1576"/>
                  <a:pt x="776" y="1432"/>
                </a:cubicBezTo>
                <a:cubicBezTo>
                  <a:pt x="856" y="1288"/>
                  <a:pt x="929" y="1138"/>
                  <a:pt x="968" y="1048"/>
                </a:cubicBezTo>
                <a:cubicBezTo>
                  <a:pt x="1007" y="958"/>
                  <a:pt x="979" y="928"/>
                  <a:pt x="1011" y="888"/>
                </a:cubicBezTo>
                <a:cubicBezTo>
                  <a:pt x="1043" y="848"/>
                  <a:pt x="1135" y="845"/>
                  <a:pt x="1160" y="808"/>
                </a:cubicBezTo>
                <a:cubicBezTo>
                  <a:pt x="1185" y="771"/>
                  <a:pt x="1168" y="712"/>
                  <a:pt x="1160" y="664"/>
                </a:cubicBezTo>
                <a:cubicBezTo>
                  <a:pt x="1152" y="616"/>
                  <a:pt x="1120" y="584"/>
                  <a:pt x="1112" y="520"/>
                </a:cubicBezTo>
                <a:cubicBezTo>
                  <a:pt x="1104" y="456"/>
                  <a:pt x="1104" y="352"/>
                  <a:pt x="1112" y="280"/>
                </a:cubicBezTo>
                <a:cubicBezTo>
                  <a:pt x="1120" y="208"/>
                  <a:pt x="1248" y="0"/>
                  <a:pt x="1160" y="88"/>
                </a:cubicBezTo>
                <a:close/>
              </a:path>
            </a:pathLst>
          </a:custGeom>
          <a:solidFill>
            <a:schemeClr val="hlink">
              <a:alpha val="38039"/>
            </a:schemeClr>
          </a:solidFill>
          <a:ln w="50800">
            <a:solidFill>
              <a:schemeClr val="folHlink"/>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53" presetClass="entr" presetSubtype="0" fill="hold" grpId="0" nodeType="after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5" descr="20280"/>
          <p:cNvPicPr>
            <a:picLocks noChangeAspect="1" noChangeArrowheads="1"/>
          </p:cNvPicPr>
          <p:nvPr/>
        </p:nvPicPr>
        <p:blipFill>
          <a:blip r:embed="rId3" cstate="print"/>
          <a:srcRect t="11516" b="5550"/>
          <a:stretch>
            <a:fillRect/>
          </a:stretch>
        </p:blipFill>
        <p:spPr bwMode="auto">
          <a:xfrm>
            <a:off x="1689100" y="0"/>
            <a:ext cx="7467600" cy="6856413"/>
          </a:xfrm>
          <a:prstGeom prst="rect">
            <a:avLst/>
          </a:prstGeom>
          <a:noFill/>
          <a:ln w="38100">
            <a:noFill/>
            <a:miter lim="800000"/>
            <a:headEnd/>
            <a:tailEnd/>
          </a:ln>
        </p:spPr>
      </p:pic>
      <p:sp>
        <p:nvSpPr>
          <p:cNvPr id="8195" name="Rectangle 1"/>
          <p:cNvSpPr>
            <a:spLocks noChangeArrowheads="1"/>
          </p:cNvSpPr>
          <p:nvPr/>
        </p:nvSpPr>
        <p:spPr bwMode="auto">
          <a:xfrm>
            <a:off x="76200" y="76200"/>
            <a:ext cx="5943600" cy="890588"/>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The growth of the British &amp; French colonies impacted Indians too:</a:t>
            </a:r>
          </a:p>
        </p:txBody>
      </p:sp>
      <p:sp>
        <p:nvSpPr>
          <p:cNvPr id="8" name="Rectangle 7"/>
          <p:cNvSpPr>
            <a:spLocks noChangeArrowheads="1"/>
          </p:cNvSpPr>
          <p:nvPr/>
        </p:nvSpPr>
        <p:spPr bwMode="auto">
          <a:xfrm>
            <a:off x="76200" y="1112838"/>
            <a:ext cx="4114800" cy="1677987"/>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The French increased their alliances with Native Americans along the Ohio River Valley</a:t>
            </a:r>
          </a:p>
        </p:txBody>
      </p:sp>
      <p:pic>
        <p:nvPicPr>
          <p:cNvPr id="10" name="Picture 4" descr="Oil on canvas of trade exchange. Natives and newcomers exchanged the products of their labor and far-flung homelands, as well as stories and ideas that changed old perceptions and practices forever."/>
          <p:cNvPicPr>
            <a:picLocks noChangeAspect="1" noChangeArrowheads="1"/>
          </p:cNvPicPr>
          <p:nvPr/>
        </p:nvPicPr>
        <p:blipFill>
          <a:blip r:embed="rId4" cstate="print">
            <a:lum bright="12000" contrast="12000"/>
          </a:blip>
          <a:srcRect/>
          <a:stretch>
            <a:fillRect/>
          </a:stretch>
        </p:blipFill>
        <p:spPr bwMode="auto">
          <a:xfrm>
            <a:off x="88900" y="3003550"/>
            <a:ext cx="4581525" cy="3016250"/>
          </a:xfrm>
          <a:prstGeom prst="rect">
            <a:avLst/>
          </a:prstGeom>
          <a:noFill/>
          <a:ln w="9525">
            <a:noFill/>
            <a:miter lim="800000"/>
            <a:headEnd/>
            <a:tailEnd/>
          </a:ln>
        </p:spPr>
      </p:pic>
      <p:sp>
        <p:nvSpPr>
          <p:cNvPr id="9" name="Rectangle 8"/>
          <p:cNvSpPr>
            <a:spLocks noChangeArrowheads="1"/>
          </p:cNvSpPr>
          <p:nvPr/>
        </p:nvSpPr>
        <p:spPr bwMode="auto">
          <a:xfrm>
            <a:off x="76200" y="2998788"/>
            <a:ext cx="2971800" cy="3648075"/>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200">
                <a:latin typeface="Calibri" pitchFamily="34" charset="0"/>
                <a:ea typeface="Calibri" pitchFamily="34" charset="0"/>
                <a:cs typeface="Calibri" pitchFamily="34" charset="0"/>
              </a:rPr>
              <a:t>The spread of British colonists into the backcountry &amp; across the Appalachian Mountains led to numerous Indian conflicts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xit" presetSubtype="0" fill="hold"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838200"/>
          </a:xfrm>
        </p:spPr>
        <p:txBody>
          <a:bodyPr/>
          <a:lstStyle/>
          <a:p>
            <a:pPr>
              <a:lnSpc>
                <a:spcPct val="85000"/>
              </a:lnSpc>
            </a:pPr>
            <a:r>
              <a:rPr lang="en-US" sz="3200" smtClean="0">
                <a:solidFill>
                  <a:schemeClr val="tx1"/>
                </a:solidFill>
                <a:latin typeface="Calibri" pitchFamily="34" charset="0"/>
                <a:ea typeface="Calibri" pitchFamily="34" charset="0"/>
                <a:cs typeface="Calibri" pitchFamily="34" charset="0"/>
              </a:rPr>
              <a:t>Indians grew increasingly concerned about </a:t>
            </a:r>
            <a:br>
              <a:rPr lang="en-US" sz="3200" smtClean="0">
                <a:solidFill>
                  <a:schemeClr val="tx1"/>
                </a:solidFill>
                <a:latin typeface="Calibri" pitchFamily="34" charset="0"/>
                <a:ea typeface="Calibri" pitchFamily="34" charset="0"/>
                <a:cs typeface="Calibri" pitchFamily="34" charset="0"/>
              </a:rPr>
            </a:br>
            <a:r>
              <a:rPr lang="en-US" sz="3200" smtClean="0">
                <a:solidFill>
                  <a:schemeClr val="tx1"/>
                </a:solidFill>
                <a:latin typeface="Calibri" pitchFamily="34" charset="0"/>
                <a:ea typeface="Calibri" pitchFamily="34" charset="0"/>
                <a:cs typeface="Calibri" pitchFamily="34" charset="0"/>
              </a:rPr>
              <a:t>British colonists filling into the backcountry</a:t>
            </a:r>
          </a:p>
        </p:txBody>
      </p:sp>
      <p:sp>
        <p:nvSpPr>
          <p:cNvPr id="9219" name="Rectangle 3"/>
          <p:cNvSpPr>
            <a:spLocks noGrp="1" noChangeArrowheads="1"/>
          </p:cNvSpPr>
          <p:nvPr>
            <p:ph type="body" idx="1"/>
          </p:nvPr>
        </p:nvSpPr>
        <p:spPr/>
        <p:txBody>
          <a:bodyPr/>
          <a:lstStyle/>
          <a:p>
            <a:endParaRPr lang="en-US" sz="3200" smtClean="0">
              <a:latin typeface="Calibri" pitchFamily="34" charset="0"/>
              <a:ea typeface="Calibri" pitchFamily="34" charset="0"/>
              <a:cs typeface="Calibri" pitchFamily="34" charset="0"/>
            </a:endParaRPr>
          </a:p>
        </p:txBody>
      </p:sp>
      <p:pic>
        <p:nvPicPr>
          <p:cNvPr id="9220" name="Picture 5" descr="The British had promised to withdraw from the Ohio Country after they defeated the French, but instead constructed Fort Pitt and turned the land around it into settlements. This painting by Robert Griffing depicts the Indians looking down upon the fort and the beginnings of the city of Pittsburgh, and realizing the British are not leaving, but instead are taking over."/>
          <p:cNvPicPr>
            <a:picLocks noChangeAspect="1" noChangeArrowheads="1"/>
          </p:cNvPicPr>
          <p:nvPr/>
        </p:nvPicPr>
        <p:blipFill>
          <a:blip r:embed="rId2" cstate="print"/>
          <a:srcRect/>
          <a:stretch>
            <a:fillRect/>
          </a:stretch>
        </p:blipFill>
        <p:spPr bwMode="auto">
          <a:xfrm>
            <a:off x="-550863" y="914400"/>
            <a:ext cx="9694863" cy="5981700"/>
          </a:xfrm>
          <a:prstGeom prst="rect">
            <a:avLst/>
          </a:prstGeom>
          <a:noFill/>
          <a:ln w="9525">
            <a:noFill/>
            <a:miter lim="800000"/>
            <a:headEnd/>
            <a:tailEnd/>
          </a:ln>
        </p:spPr>
      </p:pic>
      <p:sp>
        <p:nvSpPr>
          <p:cNvPr id="9221" name="AutoShape 6"/>
          <p:cNvSpPr>
            <a:spLocks noChangeArrowheads="1"/>
          </p:cNvSpPr>
          <p:nvPr/>
        </p:nvSpPr>
        <p:spPr bwMode="auto">
          <a:xfrm>
            <a:off x="7315200" y="2362200"/>
            <a:ext cx="990600" cy="1066800"/>
          </a:xfrm>
          <a:prstGeom prst="downArrow">
            <a:avLst>
              <a:gd name="adj1" fmla="val 53528"/>
              <a:gd name="adj2" fmla="val 55611"/>
            </a:avLst>
          </a:prstGeom>
          <a:solidFill>
            <a:srgbClr val="FF0000"/>
          </a:solidFill>
          <a:ln w="76200">
            <a:solidFill>
              <a:schemeClr val="folHlink"/>
            </a:solidFill>
            <a:miter lim="800000"/>
            <a:headEnd/>
            <a:tailEnd/>
          </a:ln>
        </p:spPr>
        <p:txBody>
          <a:bodyPr vert="eaVert" wrap="none" anchor="ctr"/>
          <a:lstStyle/>
          <a:p>
            <a:endParaRPr lang="en-US" sz="1400">
              <a:latin typeface="Calibri" pitchFamily="34" charset="0"/>
              <a:ea typeface="Calibri" pitchFamily="34" charset="0"/>
              <a:cs typeface="Calibri" pitchFamily="34" charset="0"/>
            </a:endParaRPr>
          </a:p>
        </p:txBody>
      </p:sp>
      <p:sp>
        <p:nvSpPr>
          <p:cNvPr id="206855" name="Text Box 7"/>
          <p:cNvSpPr txBox="1">
            <a:spLocks noChangeArrowheads="1"/>
          </p:cNvSpPr>
          <p:nvPr/>
        </p:nvSpPr>
        <p:spPr bwMode="auto">
          <a:xfrm>
            <a:off x="6553200" y="1762125"/>
            <a:ext cx="2590800" cy="523875"/>
          </a:xfrm>
          <a:prstGeom prst="rect">
            <a:avLst/>
          </a:prstGeom>
          <a:solidFill>
            <a:schemeClr val="bg1">
              <a:alpha val="50000"/>
            </a:schemeClr>
          </a:solidFill>
          <a:ln w="9525">
            <a:noFill/>
            <a:miter lim="800000"/>
            <a:headEnd/>
            <a:tailEnd/>
          </a:ln>
          <a:effectLst/>
        </p:spPr>
        <p:txBody>
          <a:bodyPr>
            <a:spAutoFit/>
          </a:bodyPr>
          <a:lstStyle/>
          <a:p>
            <a:pPr algn="ctr">
              <a:spcBef>
                <a:spcPct val="50000"/>
              </a:spcBef>
              <a:defRPr/>
            </a:pPr>
            <a:r>
              <a:rPr lang="en-US" sz="2800" dirty="0">
                <a:solidFill>
                  <a:schemeClr val="folHlink"/>
                </a:solidFill>
                <a:effectLst>
                  <a:outerShdw blurRad="38100" dist="38100" dir="2700000" algn="tl">
                    <a:srgbClr val="C0C0C0"/>
                  </a:outerShdw>
                </a:effectLst>
                <a:latin typeface="Calibri" pitchFamily="34" charset="0"/>
                <a:cs typeface="Calibri" pitchFamily="34" charset="0"/>
              </a:rPr>
              <a:t>New settlement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76200" y="228600"/>
            <a:ext cx="4648200" cy="2185988"/>
          </a:xfrm>
          <a:prstGeom prst="rect">
            <a:avLst/>
          </a:prstGeom>
          <a:solidFill>
            <a:srgbClr val="CCCCFF"/>
          </a:solidFill>
          <a:ln w="9525">
            <a:solidFill>
              <a:schemeClr val="tx1"/>
            </a:solidFill>
            <a:miter lim="800000"/>
            <a:headEnd/>
            <a:tailEnd/>
          </a:ln>
        </p:spPr>
        <p:txBody>
          <a:bodyPr>
            <a:spAutoFit/>
          </a:bodyPr>
          <a:lstStyle/>
          <a:p>
            <a:pPr algn="ctr">
              <a:lnSpc>
                <a:spcPct val="85000"/>
              </a:lnSpc>
            </a:pPr>
            <a:r>
              <a:rPr lang="en-US" sz="3100">
                <a:latin typeface="Calibri" pitchFamily="34" charset="0"/>
                <a:ea typeface="Calibri" pitchFamily="34" charset="0"/>
                <a:cs typeface="Calibri" pitchFamily="34" charset="0"/>
              </a:rPr>
              <a:t>In 1754, colonists from across the British colonies met at the </a:t>
            </a:r>
            <a:r>
              <a:rPr lang="en-US" sz="3100" u="sng">
                <a:latin typeface="Calibri" pitchFamily="34" charset="0"/>
                <a:ea typeface="Calibri" pitchFamily="34" charset="0"/>
                <a:cs typeface="Calibri" pitchFamily="34" charset="0"/>
              </a:rPr>
              <a:t>Albany Congress</a:t>
            </a:r>
            <a:r>
              <a:rPr lang="en-US" sz="3100">
                <a:latin typeface="Calibri" pitchFamily="34" charset="0"/>
                <a:ea typeface="Calibri" pitchFamily="34" charset="0"/>
                <a:cs typeface="Calibri" pitchFamily="34" charset="0"/>
              </a:rPr>
              <a:t> to discuss the common problem of Indian attacks</a:t>
            </a:r>
            <a:endParaRPr lang="en-US" sz="3100"/>
          </a:p>
        </p:txBody>
      </p:sp>
      <p:pic>
        <p:nvPicPr>
          <p:cNvPr id="13321" name="Picture 9" descr="http://www.xtimeline.com/__UserPic_Large/42225/evt091021062000108.jpg"/>
          <p:cNvPicPr>
            <a:picLocks noChangeAspect="1" noChangeArrowheads="1"/>
          </p:cNvPicPr>
          <p:nvPr/>
        </p:nvPicPr>
        <p:blipFill>
          <a:blip r:embed="rId3" cstate="print"/>
          <a:srcRect r="3987"/>
          <a:stretch>
            <a:fillRect/>
          </a:stretch>
        </p:blipFill>
        <p:spPr bwMode="auto">
          <a:xfrm>
            <a:off x="4800600" y="3733800"/>
            <a:ext cx="4267200" cy="3124200"/>
          </a:xfrm>
          <a:prstGeom prst="rect">
            <a:avLst/>
          </a:prstGeom>
          <a:noFill/>
          <a:ln w="9525">
            <a:noFill/>
            <a:miter lim="800000"/>
            <a:headEnd/>
            <a:tailEnd/>
          </a:ln>
        </p:spPr>
      </p:pic>
      <p:pic>
        <p:nvPicPr>
          <p:cNvPr id="10244" name="Picture 11" descr="http://cdn.dipity.com/uploads/events/1cf8d96fda90ac99280730e4a6738674_1M.png"/>
          <p:cNvPicPr>
            <a:picLocks noChangeAspect="1" noChangeArrowheads="1"/>
          </p:cNvPicPr>
          <p:nvPr/>
        </p:nvPicPr>
        <p:blipFill>
          <a:blip r:embed="rId4" cstate="print"/>
          <a:srcRect/>
          <a:stretch>
            <a:fillRect/>
          </a:stretch>
        </p:blipFill>
        <p:spPr bwMode="auto">
          <a:xfrm>
            <a:off x="4854575" y="163513"/>
            <a:ext cx="4159250" cy="3494087"/>
          </a:xfrm>
          <a:prstGeom prst="rect">
            <a:avLst/>
          </a:prstGeom>
          <a:noFill/>
          <a:ln w="9525">
            <a:noFill/>
            <a:miter lim="800000"/>
            <a:headEnd/>
            <a:tailEnd/>
          </a:ln>
        </p:spPr>
      </p:pic>
      <p:sp>
        <p:nvSpPr>
          <p:cNvPr id="5" name="Rectangle 4"/>
          <p:cNvSpPr>
            <a:spLocks noChangeArrowheads="1"/>
          </p:cNvSpPr>
          <p:nvPr/>
        </p:nvSpPr>
        <p:spPr bwMode="auto">
          <a:xfrm>
            <a:off x="76200" y="2652713"/>
            <a:ext cx="4648200" cy="1766887"/>
          </a:xfrm>
          <a:prstGeom prst="rect">
            <a:avLst/>
          </a:prstGeom>
          <a:solidFill>
            <a:srgbClr val="CCFFCC"/>
          </a:solidFill>
          <a:ln w="9525">
            <a:solidFill>
              <a:schemeClr val="tx1"/>
            </a:solidFill>
            <a:miter lim="800000"/>
            <a:headEnd/>
            <a:tailEnd/>
          </a:ln>
        </p:spPr>
        <p:txBody>
          <a:bodyPr>
            <a:spAutoFit/>
          </a:bodyPr>
          <a:lstStyle/>
          <a:p>
            <a:pPr algn="ctr">
              <a:lnSpc>
                <a:spcPct val="85000"/>
              </a:lnSpc>
            </a:pPr>
            <a:r>
              <a:rPr lang="en-US" sz="3100">
                <a:latin typeface="Calibri" pitchFamily="34" charset="0"/>
                <a:ea typeface="Calibri" pitchFamily="34" charset="0"/>
                <a:cs typeface="Calibri" pitchFamily="34" charset="0"/>
              </a:rPr>
              <a:t>Benjamin Franklin proposed the </a:t>
            </a:r>
            <a:br>
              <a:rPr lang="en-US" sz="3100">
                <a:latin typeface="Calibri" pitchFamily="34" charset="0"/>
                <a:ea typeface="Calibri" pitchFamily="34" charset="0"/>
                <a:cs typeface="Calibri" pitchFamily="34" charset="0"/>
              </a:rPr>
            </a:br>
            <a:r>
              <a:rPr lang="en-US" sz="3100" i="1" u="sng">
                <a:latin typeface="Calibri" pitchFamily="34" charset="0"/>
                <a:ea typeface="Calibri" pitchFamily="34" charset="0"/>
                <a:cs typeface="Calibri" pitchFamily="34" charset="0"/>
              </a:rPr>
              <a:t>Albany Plan of Union</a:t>
            </a:r>
            <a:r>
              <a:rPr lang="en-US" sz="3100">
                <a:latin typeface="Calibri" pitchFamily="34" charset="0"/>
                <a:ea typeface="Calibri" pitchFamily="34" charset="0"/>
                <a:cs typeface="Calibri" pitchFamily="34" charset="0"/>
              </a:rPr>
              <a:t> for a coordinated colonial army</a:t>
            </a:r>
          </a:p>
        </p:txBody>
      </p:sp>
      <p:sp>
        <p:nvSpPr>
          <p:cNvPr id="13" name="Rectangle 12"/>
          <p:cNvSpPr>
            <a:spLocks noChangeArrowheads="1"/>
          </p:cNvSpPr>
          <p:nvPr/>
        </p:nvSpPr>
        <p:spPr bwMode="auto">
          <a:xfrm>
            <a:off x="76200" y="4679950"/>
            <a:ext cx="4648200" cy="501650"/>
          </a:xfrm>
          <a:prstGeom prst="rect">
            <a:avLst/>
          </a:prstGeom>
          <a:solidFill>
            <a:srgbClr val="FFCCFF"/>
          </a:solidFill>
          <a:ln w="9525">
            <a:solidFill>
              <a:schemeClr val="tx1"/>
            </a:solidFill>
            <a:miter lim="800000"/>
            <a:headEnd/>
            <a:tailEnd/>
          </a:ln>
        </p:spPr>
        <p:txBody>
          <a:bodyPr>
            <a:spAutoFit/>
          </a:bodyPr>
          <a:lstStyle/>
          <a:p>
            <a:pPr algn="ctr">
              <a:lnSpc>
                <a:spcPct val="85000"/>
              </a:lnSpc>
            </a:pPr>
            <a:r>
              <a:rPr lang="en-US" sz="3100">
                <a:latin typeface="Calibri" pitchFamily="34" charset="0"/>
                <a:ea typeface="Calibri" pitchFamily="34" charset="0"/>
                <a:cs typeface="Calibri" pitchFamily="34" charset="0"/>
              </a:rPr>
              <a:t>The plan was not approved</a:t>
            </a:r>
          </a:p>
        </p:txBody>
      </p:sp>
      <p:sp>
        <p:nvSpPr>
          <p:cNvPr id="14" name="Rectangle 13"/>
          <p:cNvSpPr>
            <a:spLocks noChangeArrowheads="1"/>
          </p:cNvSpPr>
          <p:nvPr/>
        </p:nvSpPr>
        <p:spPr bwMode="auto">
          <a:xfrm>
            <a:off x="76200" y="5392738"/>
            <a:ext cx="4648200" cy="1312862"/>
          </a:xfrm>
          <a:prstGeom prst="rect">
            <a:avLst/>
          </a:prstGeom>
          <a:solidFill>
            <a:srgbClr val="FFFFCC"/>
          </a:solidFill>
          <a:ln w="9525">
            <a:solidFill>
              <a:schemeClr val="tx1"/>
            </a:solidFill>
            <a:miter lim="800000"/>
            <a:headEnd/>
            <a:tailEnd/>
          </a:ln>
        </p:spPr>
        <p:txBody>
          <a:bodyPr>
            <a:spAutoFit/>
          </a:bodyPr>
          <a:lstStyle/>
          <a:p>
            <a:pPr algn="ctr">
              <a:lnSpc>
                <a:spcPct val="85000"/>
              </a:lnSpc>
            </a:pPr>
            <a:r>
              <a:rPr lang="en-US" sz="3100">
                <a:latin typeface="Calibri" pitchFamily="34" charset="0"/>
                <a:ea typeface="Calibri" pitchFamily="34" charset="0"/>
                <a:cs typeface="Calibri" pitchFamily="34" charset="0"/>
              </a:rPr>
              <a:t>The colonists lacked </a:t>
            </a:r>
            <a:br>
              <a:rPr lang="en-US" sz="3100">
                <a:latin typeface="Calibri" pitchFamily="34" charset="0"/>
                <a:ea typeface="Calibri" pitchFamily="34" charset="0"/>
                <a:cs typeface="Calibri" pitchFamily="34" charset="0"/>
              </a:rPr>
            </a:br>
            <a:r>
              <a:rPr lang="en-US" sz="3100">
                <a:latin typeface="Calibri" pitchFamily="34" charset="0"/>
                <a:ea typeface="Calibri" pitchFamily="34" charset="0"/>
                <a:cs typeface="Calibri" pitchFamily="34" charset="0"/>
              </a:rPr>
              <a:t>the unity to solve a common problem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321"/>
                                        </p:tgtEl>
                                        <p:attrNameLst>
                                          <p:attrName>style.visibility</p:attrName>
                                        </p:attrNameLst>
                                      </p:cBhvr>
                                      <p:to>
                                        <p:strVal val="visible"/>
                                      </p:to>
                                    </p:set>
                                    <p:animEffect transition="in" filter="fade">
                                      <p:cBhvr>
                                        <p:cTn id="10" dur="500"/>
                                        <p:tgtEl>
                                          <p:spTgt spid="133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126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1268" name="Rectangle 4"/>
          <p:cNvSpPr>
            <a:spLocks noGrp="1" noChangeArrowheads="1"/>
          </p:cNvSpPr>
          <p:nvPr>
            <p:ph type="body" idx="1"/>
          </p:nvPr>
        </p:nvSpPr>
        <p:spPr/>
        <p:txBody>
          <a:bodyPr/>
          <a:lstStyle/>
          <a:p>
            <a:endParaRPr lang="en-US" smtClean="0"/>
          </a:p>
        </p:txBody>
      </p:sp>
      <p:sp>
        <p:nvSpPr>
          <p:cNvPr id="11269" name="Rectangle 5"/>
          <p:cNvSpPr>
            <a:spLocks noChangeArrowheads="1"/>
          </p:cNvSpPr>
          <p:nvPr/>
        </p:nvSpPr>
        <p:spPr bwMode="auto">
          <a:xfrm>
            <a:off x="0" y="0"/>
            <a:ext cx="9144000" cy="6858000"/>
          </a:xfrm>
          <a:prstGeom prst="rect">
            <a:avLst/>
          </a:prstGeom>
          <a:solidFill>
            <a:srgbClr val="CCFFFF"/>
          </a:solidFill>
          <a:ln w="12700">
            <a:solidFill>
              <a:schemeClr val="tx1"/>
            </a:solidFill>
            <a:miter lim="800000"/>
            <a:headEnd/>
            <a:tailEnd/>
          </a:ln>
        </p:spPr>
        <p:txBody>
          <a:bodyPr wrap="none" anchor="ctr"/>
          <a:lstStyle/>
          <a:p>
            <a:endParaRPr lang="en-US"/>
          </a:p>
        </p:txBody>
      </p:sp>
      <p:sp>
        <p:nvSpPr>
          <p:cNvPr id="159750" name="Rectangle 6"/>
          <p:cNvSpPr>
            <a:spLocks noGrp="1" noChangeArrowheads="1"/>
          </p:cNvSpPr>
          <p:nvPr>
            <p:ph type="title"/>
          </p:nvPr>
        </p:nvSpPr>
        <p:spPr>
          <a:xfrm>
            <a:off x="0" y="0"/>
            <a:ext cx="9144000" cy="1295400"/>
          </a:xfrm>
        </p:spPr>
        <p:txBody>
          <a:bodyPr/>
          <a:lstStyle/>
          <a:p>
            <a:pPr>
              <a:lnSpc>
                <a:spcPct val="80000"/>
              </a:lnSpc>
              <a:defRPr/>
            </a:pPr>
            <a:r>
              <a:rPr lang="en-US" sz="3600" dirty="0" smtClean="0">
                <a:solidFill>
                  <a:schemeClr val="tx1"/>
                </a:solidFill>
                <a:latin typeface="Calibri" pitchFamily="34" charset="0"/>
                <a:cs typeface="Calibri" pitchFamily="34" charset="0"/>
              </a:rPr>
              <a:t>Ben Franklin’s “Albany Plan of Union”</a:t>
            </a:r>
            <a:br>
              <a:rPr lang="en-US" sz="3600" dirty="0" smtClean="0">
                <a:solidFill>
                  <a:schemeClr val="tx1"/>
                </a:solidFill>
                <a:latin typeface="Calibri" pitchFamily="34" charset="0"/>
                <a:cs typeface="Calibri" pitchFamily="34" charset="0"/>
              </a:rPr>
            </a:br>
            <a:r>
              <a:rPr lang="en-US" sz="3600" i="1" dirty="0" smtClean="0">
                <a:solidFill>
                  <a:schemeClr val="tx1"/>
                </a:solidFill>
                <a:effectLst>
                  <a:outerShdw blurRad="38100" dist="38100" dir="2700000" algn="tl">
                    <a:srgbClr val="C0C0C0"/>
                  </a:outerShdw>
                </a:effectLst>
                <a:latin typeface="Calibri" pitchFamily="34" charset="0"/>
                <a:cs typeface="Calibri" pitchFamily="34" charset="0"/>
              </a:rPr>
              <a:t>America’s 1</a:t>
            </a:r>
            <a:r>
              <a:rPr lang="en-US" sz="3600" i="1" baseline="30000" dirty="0" smtClean="0">
                <a:solidFill>
                  <a:schemeClr val="tx1"/>
                </a:solidFill>
                <a:effectLst>
                  <a:outerShdw blurRad="38100" dist="38100" dir="2700000" algn="tl">
                    <a:srgbClr val="C0C0C0"/>
                  </a:outerShdw>
                </a:effectLst>
                <a:latin typeface="Calibri" pitchFamily="34" charset="0"/>
                <a:cs typeface="Calibri" pitchFamily="34" charset="0"/>
              </a:rPr>
              <a:t>st</a:t>
            </a:r>
            <a:r>
              <a:rPr lang="en-US" sz="3600" i="1" dirty="0" smtClean="0">
                <a:solidFill>
                  <a:schemeClr val="tx1"/>
                </a:solidFill>
                <a:effectLst>
                  <a:outerShdw blurRad="38100" dist="38100" dir="2700000" algn="tl">
                    <a:srgbClr val="C0C0C0"/>
                  </a:outerShdw>
                </a:effectLst>
                <a:latin typeface="Calibri" pitchFamily="34" charset="0"/>
                <a:cs typeface="Calibri" pitchFamily="34" charset="0"/>
              </a:rPr>
              <a:t> political cartoon</a:t>
            </a:r>
          </a:p>
        </p:txBody>
      </p:sp>
      <p:pic>
        <p:nvPicPr>
          <p:cNvPr id="11271" name="Picture 9" descr="http://www.xtimeline.com/__UserPic_Large/42225/evt091021062000108.jpg"/>
          <p:cNvPicPr>
            <a:picLocks noChangeAspect="1" noChangeArrowheads="1"/>
          </p:cNvPicPr>
          <p:nvPr/>
        </p:nvPicPr>
        <p:blipFill>
          <a:blip r:embed="rId3" cstate="print"/>
          <a:srcRect l="3935" t="7787" r="6471" b="7120"/>
          <a:stretch>
            <a:fillRect/>
          </a:stretch>
        </p:blipFill>
        <p:spPr bwMode="auto">
          <a:xfrm>
            <a:off x="457200" y="1184275"/>
            <a:ext cx="8305800" cy="55451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heme/theme1.xml><?xml version="1.0" encoding="utf-8"?>
<a:theme xmlns:a="http://schemas.openxmlformats.org/drawingml/2006/main" name="Brooks">
  <a:themeElements>
    <a:clrScheme name="Brooks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rooks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Template>
  <TotalTime>1411</TotalTime>
  <Words>986</Words>
  <Application>Microsoft Office PowerPoint</Application>
  <PresentationFormat>On-screen Show (4:3)</PresentationFormat>
  <Paragraphs>124</Paragraphs>
  <Slides>31</Slides>
  <Notes>11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Brooks</vt:lpstr>
      <vt:lpstr>PowerPoint Presentation</vt:lpstr>
      <vt:lpstr>Class Activity </vt:lpstr>
      <vt:lpstr>Key Preview Questions</vt:lpstr>
      <vt:lpstr>PowerPoint Presentation</vt:lpstr>
      <vt:lpstr>PowerPoint Presentation</vt:lpstr>
      <vt:lpstr>PowerPoint Presentation</vt:lpstr>
      <vt:lpstr>Indians grew increasingly concerned about  British colonists filling into the backcountry</vt:lpstr>
      <vt:lpstr>PowerPoint Presentation</vt:lpstr>
      <vt:lpstr>Ben Franklin’s “Albany Plan of Union” America’s 1st political cartoon</vt:lpstr>
      <vt:lpstr>Turning Point: 1754</vt:lpstr>
      <vt:lpstr>The French and Indian War (1754-1763)</vt:lpstr>
      <vt:lpstr>PowerPoint Presentation</vt:lpstr>
      <vt:lpstr>PowerPoint Presentation</vt:lpstr>
      <vt:lpstr>The French and Indian War (1754-1763)</vt:lpstr>
      <vt:lpstr>PowerPoint Presentation</vt:lpstr>
      <vt:lpstr>Closure Activity </vt:lpstr>
      <vt:lpstr>Key Review Questions</vt:lpstr>
      <vt:lpstr>PowerPoint Presentation</vt:lpstr>
      <vt:lpstr>PowerPoint Presentation</vt:lpstr>
      <vt:lpstr>How was 1763  a “turning point”  in American history? Situational Role Play Activity</vt:lpstr>
      <vt:lpstr>Situation #1</vt:lpstr>
      <vt:lpstr>Situation #2</vt:lpstr>
      <vt:lpstr>Situation #3</vt:lpstr>
      <vt:lpstr>PowerPoint Presentation</vt:lpstr>
      <vt:lpstr>PowerPoint Presentation</vt:lpstr>
      <vt:lpstr>PowerPoint Presentation</vt:lpstr>
      <vt:lpstr>Pontiac’s Rebellion, 1763</vt:lpstr>
      <vt:lpstr>PowerPoint Presentation</vt:lpstr>
      <vt:lpstr>PowerPoint Presentation</vt:lpstr>
      <vt:lpstr>PowerPoint Presentation</vt:lpstr>
      <vt:lpstr>Closure Activity</vt:lpstr>
    </vt:vector>
  </TitlesOfParts>
  <Company>GCPS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e200203909</dc:creator>
  <cp:lastModifiedBy>amanda demaio</cp:lastModifiedBy>
  <cp:revision>114</cp:revision>
  <dcterms:created xsi:type="dcterms:W3CDTF">2009-08-23T13:30:05Z</dcterms:created>
  <dcterms:modified xsi:type="dcterms:W3CDTF">2016-02-09T06:10:12Z</dcterms:modified>
</cp:coreProperties>
</file>