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0160000" cy="20739100"/>
  <p:notesSz cx="6858000" cy="9144000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442568"/>
            <a:ext cx="8636000" cy="44454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752157"/>
            <a:ext cx="7112000" cy="52999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8553-004C-4F0D-9AE6-7821967C4C27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65F1-969C-4793-9B17-96E4FCFC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451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8553-004C-4F0D-9AE6-7821967C4C27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65F1-969C-4793-9B17-96E4FCFC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39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830530"/>
            <a:ext cx="2286000" cy="1769544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830530"/>
            <a:ext cx="6688667" cy="1769544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8553-004C-4F0D-9AE6-7821967C4C27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65F1-969C-4793-9B17-96E4FCFC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5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8553-004C-4F0D-9AE6-7821967C4C27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65F1-969C-4793-9B17-96E4FCFC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99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13326796"/>
            <a:ext cx="8636000" cy="411901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8790117"/>
            <a:ext cx="8636000" cy="453667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8553-004C-4F0D-9AE6-7821967C4C27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65F1-969C-4793-9B17-96E4FCFC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215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4839128"/>
            <a:ext cx="4487333" cy="136868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4839128"/>
            <a:ext cx="4487333" cy="136868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8553-004C-4F0D-9AE6-7821967C4C27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65F1-969C-4793-9B17-96E4FCFC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48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4642295"/>
            <a:ext cx="4489098" cy="19346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6576983"/>
            <a:ext cx="4489098" cy="119489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4642295"/>
            <a:ext cx="4490861" cy="19346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6576983"/>
            <a:ext cx="4490861" cy="119489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8553-004C-4F0D-9AE6-7821967C4C27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65F1-969C-4793-9B17-96E4FCFC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88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8553-004C-4F0D-9AE6-7821967C4C27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65F1-969C-4793-9B17-96E4FCFC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2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8553-004C-4F0D-9AE6-7821967C4C27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65F1-969C-4793-9B17-96E4FCFC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825724"/>
            <a:ext cx="3342570" cy="35141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825728"/>
            <a:ext cx="5679722" cy="1770024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339853"/>
            <a:ext cx="3342570" cy="141861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8553-004C-4F0D-9AE6-7821967C4C27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65F1-969C-4793-9B17-96E4FCFC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350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14517370"/>
            <a:ext cx="6096000" cy="17138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853077"/>
            <a:ext cx="6096000" cy="124434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6231228"/>
            <a:ext cx="6096000" cy="24339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8553-004C-4F0D-9AE6-7821967C4C27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65F1-969C-4793-9B17-96E4FCFC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887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830525"/>
            <a:ext cx="9144000" cy="3456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4839128"/>
            <a:ext cx="9144000" cy="13686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9222078"/>
            <a:ext cx="2370667" cy="11041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08553-004C-4F0D-9AE6-7821967C4C27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9222078"/>
            <a:ext cx="3217333" cy="11041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9222078"/>
            <a:ext cx="2370667" cy="11041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765F1-969C-4793-9B17-96E4FCFC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46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1197" y="356202"/>
            <a:ext cx="8810603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fr-FR" sz="2700" smtClean="0">
                <a:solidFill>
                  <a:srgbClr val="000000"/>
                </a:solidFill>
                <a:latin typeface="Arial - 36"/>
              </a:rPr>
              <a:t>Social Studies Chapter 3 : Lesson 2 &amp; 3 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North American Settlements, Jamestown, and the Beginning of Slavery in The Americas 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Textbook Pages: 59-62 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100" y="3670300"/>
            <a:ext cx="5080000" cy="3657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3836950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323" y="422841"/>
            <a:ext cx="9831977" cy="549381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I.</a:t>
            </a:r>
            <a:r>
              <a:rPr lang="en-US" sz="2700" u="sng" smtClean="0">
                <a:solidFill>
                  <a:srgbClr val="000000"/>
                </a:solidFill>
                <a:latin typeface="Arial - 36"/>
              </a:rPr>
              <a:t> England Begins to Colonize </a:t>
            </a:r>
          </a:p>
          <a:p>
            <a:r>
              <a:rPr lang="en-US" sz="2700" u="sng" smtClean="0">
                <a:solidFill>
                  <a:srgbClr val="000000"/>
                </a:solidFill>
                <a:latin typeface="Arial - 36"/>
              </a:rPr>
              <a:t>	</a:t>
            </a:r>
            <a:r>
              <a:rPr lang="en-US" sz="2700" smtClean="0">
                <a:solidFill>
                  <a:srgbClr val="000000"/>
                </a:solidFill>
                <a:latin typeface="Arial - 36"/>
              </a:rPr>
              <a:t>A. After Exploration, England begins to colonize the areas they took over 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	B. England defeats Spain in 1588 clearing the way to colonize North American regions 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	C. England sends Sir Walter Raleigh to start a colony in North America 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			1. 1587 is granted a </a:t>
            </a:r>
            <a:r>
              <a:rPr lang="en-US" sz="2700" b="1" smtClean="0">
                <a:solidFill>
                  <a:srgbClr val="000000"/>
                </a:solidFill>
                <a:latin typeface="Arial - 36"/>
              </a:rPr>
              <a:t>charter</a:t>
            </a:r>
            <a:r>
              <a:rPr lang="en-US" sz="2700" smtClean="0">
                <a:solidFill>
                  <a:srgbClr val="000000"/>
                </a:solidFill>
                <a:latin typeface="Arial - 36"/>
              </a:rPr>
              <a:t> to take a voyage with a large group 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			2. Attempt to begin a civilization in Roanoke ( near present day North Carolina) 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			3. Raleigh goes back to England for supplies and returns 3 years later to find that everyone was gone. 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  <p:extLst>
      <p:ext uri="{BB962C8B-B14F-4D97-AF65-F5344CB8AC3E}">
        <p14:creationId xmlns:p14="http://schemas.microsoft.com/office/powerpoint/2010/main" val="1116609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79" y="142994"/>
            <a:ext cx="9995221" cy="1089529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u="sng" smtClean="0">
                <a:solidFill>
                  <a:srgbClr val="000000"/>
                </a:solidFill>
                <a:latin typeface="Arial - 36"/>
              </a:rPr>
              <a:t>II. Jamestown </a:t>
            </a:r>
          </a:p>
          <a:p>
            <a:r>
              <a:rPr lang="en-US" sz="2700" u="sng" smtClean="0">
                <a:solidFill>
                  <a:srgbClr val="000000"/>
                </a:solidFill>
                <a:latin typeface="Arial - 36"/>
              </a:rPr>
              <a:t>	</a:t>
            </a:r>
            <a:r>
              <a:rPr lang="en-US" sz="2700" smtClean="0">
                <a:solidFill>
                  <a:srgbClr val="000000"/>
                </a:solidFill>
                <a:latin typeface="Arial - 36"/>
              </a:rPr>
              <a:t>A.  England's 2nd attempt as establishing a colony to increase their wealth 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	B. </a:t>
            </a:r>
            <a:r>
              <a:rPr lang="en-US" sz="2700" b="1" smtClean="0">
                <a:solidFill>
                  <a:srgbClr val="000000"/>
                </a:solidFill>
                <a:latin typeface="Arial - 36"/>
              </a:rPr>
              <a:t>joint stock companies</a:t>
            </a:r>
            <a:r>
              <a:rPr lang="en-US" sz="2700" smtClean="0">
                <a:solidFill>
                  <a:srgbClr val="000000"/>
                </a:solidFill>
                <a:latin typeface="Arial - 36"/>
              </a:rPr>
              <a:t> were established to cover the cost of starting a settlement. 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		1. For example: 1606 King James I issued a chater to the Virginia Company in London to send settlers to the Atlantic Coast to make money from mining gold. 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		2. In May 1607 this group arrived along the James River in Virginia and named it Jamestown in honor of their king. 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C</a:t>
            </a:r>
            <a:r>
              <a:rPr lang="en-US" sz="2700" u="sng" smtClean="0">
                <a:solidFill>
                  <a:srgbClr val="000000"/>
                </a:solidFill>
                <a:latin typeface="Arial - 36"/>
              </a:rPr>
              <a:t>. Life in Jamestown </a:t>
            </a:r>
          </a:p>
          <a:p>
            <a:r>
              <a:rPr lang="en-US" sz="2700" u="sng" smtClean="0">
                <a:solidFill>
                  <a:srgbClr val="000000"/>
                </a:solidFill>
                <a:latin typeface="Arial - 36"/>
              </a:rPr>
              <a:t>	</a:t>
            </a:r>
            <a:r>
              <a:rPr lang="en-US" sz="2700" smtClean="0">
                <a:solidFill>
                  <a:srgbClr val="000000"/>
                </a:solidFill>
                <a:latin typeface="Arial - 36"/>
              </a:rPr>
              <a:t>	1. 1st permanent settlement in N.America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		2. Problems 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					a. Swampy, mosquito filled land 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					b. conflicts with Native Americans 			( Algonquins) over territory 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					c. Selfishness and Greed of settlers, 	they didn't farm b/c they were looking for 	gold , therefore there was little food. 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		3. </a:t>
            </a:r>
            <a:r>
              <a:rPr lang="en-US" sz="2700" u="sng" smtClean="0">
                <a:solidFill>
                  <a:srgbClr val="000000"/>
                </a:solidFill>
                <a:latin typeface="Arial - 36"/>
              </a:rPr>
              <a:t>John Smith</a:t>
            </a:r>
            <a:r>
              <a:rPr lang="en-US" sz="2700" smtClean="0">
                <a:solidFill>
                  <a:srgbClr val="000000"/>
                </a:solidFill>
                <a:latin typeface="Arial - 36"/>
              </a:rPr>
              <a:t> becomes the leader and persuades the Native Americans to help the settlers. 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			1. The settlement was saved and more people came to join them with more supplies in search of a new life in the Americas.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			2. Many began to grow cash crops on plantation and needed cheap labor to help with the cost. 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  <p:extLst>
      <p:ext uri="{BB962C8B-B14F-4D97-AF65-F5344CB8AC3E}">
        <p14:creationId xmlns:p14="http://schemas.microsoft.com/office/powerpoint/2010/main" val="1399682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6315"/>
            <a:ext cx="10049635" cy="1047979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III. Slavery in the Americas 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	</a:t>
            </a:r>
            <a:r>
              <a:rPr lang="en-US" sz="2700" u="sng" smtClean="0">
                <a:solidFill>
                  <a:srgbClr val="000000"/>
                </a:solidFill>
                <a:latin typeface="Arial - 36"/>
              </a:rPr>
              <a:t>A. Colonial Slave Trade </a:t>
            </a:r>
          </a:p>
          <a:p>
            <a:r>
              <a:rPr lang="en-US" sz="2700" u="sng" smtClean="0">
                <a:solidFill>
                  <a:srgbClr val="000000"/>
                </a:solidFill>
                <a:latin typeface="Arial - 36"/>
              </a:rPr>
              <a:t>	</a:t>
            </a:r>
            <a:r>
              <a:rPr lang="en-US" sz="2700" smtClean="0">
                <a:solidFill>
                  <a:srgbClr val="000000"/>
                </a:solidFill>
                <a:latin typeface="Arial - 36"/>
              </a:rPr>
              <a:t>	1. Based on race as opposed to slavery in other parts of the world at this time where slaves could get out of slavery. 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		2. Colonial Slaves had little hope in freedom 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		3. One of the first groups to enslave African Americans was the Portuguese who purchased slaves from African rulers to work on sugar plantations. 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	</a:t>
            </a:r>
            <a:r>
              <a:rPr lang="en-US" sz="2700" b="1" smtClean="0">
                <a:solidFill>
                  <a:srgbClr val="000000"/>
                </a:solidFill>
                <a:latin typeface="Arial - 36"/>
              </a:rPr>
              <a:t>B. The Slave Trade </a:t>
            </a:r>
          </a:p>
          <a:p>
            <a:r>
              <a:rPr lang="en-US" sz="2700" b="1" smtClean="0">
                <a:solidFill>
                  <a:srgbClr val="000000"/>
                </a:solidFill>
                <a:latin typeface="Arial - 36"/>
              </a:rPr>
              <a:t>	</a:t>
            </a:r>
            <a:r>
              <a:rPr lang="en-US" sz="2700" smtClean="0">
                <a:solidFill>
                  <a:srgbClr val="000000"/>
                </a:solidFill>
                <a:latin typeface="Arial - 36"/>
              </a:rPr>
              <a:t>	1. Many times African Slaves were traded for needed supplies ( Guns, ammunition, textiles etc.) 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		2. Forced and Kidnapped from homes and sold ( Oludah Equiano) 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		3. Put on </a:t>
            </a:r>
            <a:r>
              <a:rPr lang="en-US" sz="2700" u="sng" smtClean="0">
                <a:solidFill>
                  <a:srgbClr val="000000"/>
                </a:solidFill>
                <a:latin typeface="Arial - 36"/>
              </a:rPr>
              <a:t>slave ships</a:t>
            </a:r>
            <a:r>
              <a:rPr lang="en-US" sz="2700" smtClean="0">
                <a:solidFill>
                  <a:srgbClr val="000000"/>
                </a:solidFill>
                <a:latin typeface="Arial - 36"/>
              </a:rPr>
              <a:t> with no sanitation and often died of disease. 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	C. Indentured Servants 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		1. England had colonies in the Caribbean where they used for cheap labor 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		2. indentured servants agreed to work to pay off a debt and many times were given land after they worked off what they owed. 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		3. Rich land owners relied on slavery to support tobacco, rice, cotton, and indigo plantations. </a:t>
            </a:r>
          </a:p>
          <a:p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  <p:extLst>
      <p:ext uri="{BB962C8B-B14F-4D97-AF65-F5344CB8AC3E}">
        <p14:creationId xmlns:p14="http://schemas.microsoft.com/office/powerpoint/2010/main" val="3240502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312" y="4327532"/>
            <a:ext cx="10034088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Homework: 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Read the Point of View Activity on page 63. Comnplete the 3 Document Based Questions in the homework section of your notebook. 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909" y="62635"/>
            <a:ext cx="9886391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Exit Questions: Complete on the paper provided to you 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1.) Name 3 problems the people in Jamestown faced 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2.) Why was the slave trade so important to settlers in the English Colonies? 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  <p:extLst>
      <p:ext uri="{BB962C8B-B14F-4D97-AF65-F5344CB8AC3E}">
        <p14:creationId xmlns:p14="http://schemas.microsoft.com/office/powerpoint/2010/main" val="365556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3322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Custom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- 36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NYCDOE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2014-11-13T03:11:50Z</dcterms:created>
  <dcterms:modified xsi:type="dcterms:W3CDTF">2014-11-13T03:11:53Z</dcterms:modified>
</cp:coreProperties>
</file>