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66" r:id="rId3"/>
    <p:sldId id="261" r:id="rId4"/>
    <p:sldId id="267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292" autoAdjust="0"/>
    <p:restoredTop sz="93890" autoAdjust="0"/>
  </p:normalViewPr>
  <p:slideViewPr>
    <p:cSldViewPr showGuides="1">
      <p:cViewPr>
        <p:scale>
          <a:sx n="75" d="100"/>
          <a:sy n="75" d="100"/>
        </p:scale>
        <p:origin x="1602" y="-378"/>
      </p:cViewPr>
      <p:guideLst>
        <p:guide orient="horz" pos="2880"/>
        <p:guide pos="21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DF450-A30B-4323-AB26-F4C614BFA3F9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A2397-3371-4D90-8AA8-DF4BBCD1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41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37FAD-DD5D-493C-86CC-C9B50D599A75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F14C5-41D9-4FE2-B8DD-A39B1056B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45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Front Page</a:t>
            </a:r>
            <a:r>
              <a:rPr lang="en-US" baseline="0" dirty="0"/>
              <a:t>, Option 1/5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F14C5-41D9-4FE2-B8DD-A39B1056BE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87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Front Page</a:t>
            </a:r>
            <a:r>
              <a:rPr lang="en-US" baseline="0" dirty="0"/>
              <a:t>, Option 2/5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F14C5-41D9-4FE2-B8DD-A39B1056BE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87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Back Page, Option 2/5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F14C5-41D9-4FE2-B8DD-A39B1056BE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51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Back Page, Option 2/5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F14C5-41D9-4FE2-B8DD-A39B1056BE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80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1E16-90F5-4BED-BFC5-51ED074E7A1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AA0D-02C1-4142-B24C-1FF394DE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4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1E16-90F5-4BED-BFC5-51ED074E7A1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AA0D-02C1-4142-B24C-1FF394DE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3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1E16-90F5-4BED-BFC5-51ED074E7A1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AA0D-02C1-4142-B24C-1FF394DE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5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1E16-90F5-4BED-BFC5-51ED074E7A1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AA0D-02C1-4142-B24C-1FF394DE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2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1E16-90F5-4BED-BFC5-51ED074E7A1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AA0D-02C1-4142-B24C-1FF394DE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9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1E16-90F5-4BED-BFC5-51ED074E7A1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AA0D-02C1-4142-B24C-1FF394DE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6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1E16-90F5-4BED-BFC5-51ED074E7A1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AA0D-02C1-4142-B24C-1FF394DE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78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1E16-90F5-4BED-BFC5-51ED074E7A1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AA0D-02C1-4142-B24C-1FF394DE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2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1E16-90F5-4BED-BFC5-51ED074E7A1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AA0D-02C1-4142-B24C-1FF394DE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0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1E16-90F5-4BED-BFC5-51ED074E7A1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AA0D-02C1-4142-B24C-1FF394DE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5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1E16-90F5-4BED-BFC5-51ED074E7A1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3AA0D-02C1-4142-B24C-1FF394DE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5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81E16-90F5-4BED-BFC5-51ED074E7A1A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3AA0D-02C1-4142-B24C-1FF394DE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3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hyperlink" Target="http://11x180.weebl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demaio.weebly.com/" TargetMode="External"/><Relationship Id="rId5" Type="http://schemas.openxmlformats.org/officeDocument/2006/relationships/hyperlink" Target="mailto:ademaio@ms180.org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harris@ms180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demaio@ms180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17760" y="721042"/>
            <a:ext cx="6235439" cy="861774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Montserrat" panose="02000505000000020004" pitchFamily="2" charset="0"/>
              </a:rPr>
              <a:t>Dr. Daniel Hale Williams M.S 180 </a:t>
            </a:r>
          </a:p>
          <a:p>
            <a:pPr algn="ctr"/>
            <a:r>
              <a:rPr lang="en-US" dirty="0">
                <a:latin typeface="Montserrat" panose="02000505000000020004" pitchFamily="2" charset="0"/>
              </a:rPr>
              <a:t>2018-2019 Course Syllabus</a:t>
            </a:r>
          </a:p>
        </p:txBody>
      </p:sp>
      <p:sp>
        <p:nvSpPr>
          <p:cNvPr id="3" name="Rectangle 2"/>
          <p:cNvSpPr/>
          <p:nvPr/>
        </p:nvSpPr>
        <p:spPr>
          <a:xfrm>
            <a:off x="337524" y="152399"/>
            <a:ext cx="6195928" cy="58477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KG The Fighter" panose="02000000000000000000" pitchFamily="2" charset="0"/>
              </a:rPr>
              <a:t>Literacy and Social Studies 707&amp;709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51352" y="4912474"/>
            <a:ext cx="3086935" cy="4268063"/>
            <a:chOff x="251352" y="4079940"/>
            <a:chExt cx="3086935" cy="5359811"/>
          </a:xfrm>
        </p:grpSpPr>
        <p:sp>
          <p:nvSpPr>
            <p:cNvPr id="20" name="Rectangle 19"/>
            <p:cNvSpPr/>
            <p:nvPr/>
          </p:nvSpPr>
          <p:spPr>
            <a:xfrm>
              <a:off x="251352" y="4227786"/>
              <a:ext cx="3059917" cy="487900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 rot="21420000">
              <a:off x="1203137" y="4124029"/>
              <a:ext cx="1767680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KG The Fighter" panose="02000000000000000000" pitchFamily="2" charset="0"/>
                </a:rPr>
                <a:t>Supplies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7760" y="4724400"/>
              <a:ext cx="3020527" cy="47153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latin typeface="Century Gothic" panose="020B0502020202020204" pitchFamily="34" charset="0"/>
                </a:rPr>
                <a:t>An important part of middle school is developing effective organizational strategies and habits. The following tools are recommended to help keep you organized:</a:t>
              </a:r>
            </a:p>
            <a:p>
              <a:r>
                <a:rPr lang="en-US" sz="1400" dirty="0">
                  <a:latin typeface="Century Gothic" panose="020B0502020202020204" pitchFamily="34" charset="0"/>
                </a:rPr>
                <a:t> (2) 5-subject spiral notebooks</a:t>
              </a:r>
            </a:p>
            <a:p>
              <a:pPr marL="171450" lvl="0" indent="-171450">
                <a:buFont typeface="Wingdings" panose="05000000000000000000" pitchFamily="2" charset="2"/>
                <a:buChar char="Ø"/>
              </a:pPr>
              <a:r>
                <a:rPr lang="en-US" sz="1400" dirty="0">
                  <a:latin typeface="Century Gothic" panose="020B0502020202020204" pitchFamily="34" charset="0"/>
                </a:rPr>
                <a:t>Blue/black pens </a:t>
              </a:r>
            </a:p>
            <a:p>
              <a:pPr marL="171450" lvl="0" indent="-171450">
                <a:buFont typeface="Wingdings" panose="05000000000000000000" pitchFamily="2" charset="2"/>
                <a:buChar char="Ø"/>
              </a:pPr>
              <a:r>
                <a:rPr lang="en-US" sz="1400" dirty="0">
                  <a:latin typeface="Century Gothic" panose="020B0502020202020204" pitchFamily="34" charset="0"/>
                </a:rPr>
                <a:t>#2 pencils for testing with sharpener</a:t>
              </a:r>
            </a:p>
            <a:p>
              <a:pPr marL="171450" lvl="0" indent="-171450">
                <a:buFont typeface="Wingdings" panose="05000000000000000000" pitchFamily="2" charset="2"/>
                <a:buChar char="Ø"/>
              </a:pPr>
              <a:r>
                <a:rPr lang="en-US" sz="1400" dirty="0">
                  <a:latin typeface="Century Gothic" panose="020B0502020202020204" pitchFamily="34" charset="0"/>
                </a:rPr>
                <a:t>Highlighters, materials for projects </a:t>
              </a:r>
            </a:p>
            <a:p>
              <a:pPr marL="171450" lvl="0" indent="-171450">
                <a:buFont typeface="Wingdings" panose="05000000000000000000" pitchFamily="2" charset="2"/>
                <a:buChar char="Ø"/>
              </a:pPr>
              <a:r>
                <a:rPr lang="en-US" sz="1400" dirty="0">
                  <a:latin typeface="Century Gothic" panose="020B0502020202020204" pitchFamily="34" charset="0"/>
                </a:rPr>
                <a:t>Assignment Book , folder </a:t>
              </a:r>
            </a:p>
            <a:p>
              <a:pPr marL="171450" lvl="0" indent="-171450">
                <a:buFont typeface="Wingdings" panose="05000000000000000000" pitchFamily="2" charset="2"/>
                <a:buChar char="Ø"/>
              </a:pPr>
              <a:r>
                <a:rPr lang="en-US" sz="1400" b="1" dirty="0">
                  <a:latin typeface="Century Gothic" panose="020B0502020202020204" pitchFamily="34" charset="0"/>
                </a:rPr>
                <a:t>Homeroom – tissues, Clorox wipes, sanitizer, combination lock </a:t>
              </a:r>
            </a:p>
            <a:p>
              <a:pPr lvl="0" algn="ctr"/>
              <a:endParaRPr lang="en-US" sz="1400" dirty="0">
                <a:latin typeface="Montserrat" panose="02000505000000020004" pitchFamily="2" charset="0"/>
              </a:endParaRPr>
            </a:p>
          </p:txBody>
        </p:sp>
        <p:pic>
          <p:nvPicPr>
            <p:cNvPr id="29" name="Picture 2" descr="Image result for hand drawn arrow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038339" flipH="1">
              <a:off x="631344" y="4106164"/>
              <a:ext cx="698200" cy="6457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Group 4"/>
          <p:cNvGrpSpPr/>
          <p:nvPr/>
        </p:nvGrpSpPr>
        <p:grpSpPr>
          <a:xfrm>
            <a:off x="3493312" y="1642855"/>
            <a:ext cx="3129574" cy="5122184"/>
            <a:chOff x="3493312" y="1691574"/>
            <a:chExt cx="3129574" cy="5122184"/>
          </a:xfrm>
        </p:grpSpPr>
        <p:sp>
          <p:nvSpPr>
            <p:cNvPr id="15" name="Rectangle 14"/>
            <p:cNvSpPr/>
            <p:nvPr/>
          </p:nvSpPr>
          <p:spPr>
            <a:xfrm>
              <a:off x="3493312" y="1824656"/>
              <a:ext cx="3129574" cy="498910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rot="21420000">
              <a:off x="3851517" y="1691574"/>
              <a:ext cx="2400247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KG The Fighter" panose="02000000000000000000" pitchFamily="2" charset="0"/>
                </a:rPr>
                <a:t>Meet the Teacher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545684" y="2412553"/>
              <a:ext cx="2922058" cy="43396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latin typeface="Montserrat" panose="02000505000000020004" pitchFamily="2" charset="0"/>
                </a:rPr>
                <a:t>Welcome back Students ! I am Ms. DeMaio, and I will be your teacher this year for Literacy and Social Studies. I am happy to start my 8</a:t>
              </a:r>
              <a:r>
                <a:rPr lang="en-US" sz="1200" baseline="30000" dirty="0">
                  <a:latin typeface="Montserrat" panose="02000505000000020004" pitchFamily="2" charset="0"/>
                </a:rPr>
                <a:t>th</a:t>
              </a:r>
              <a:r>
                <a:rPr lang="en-US" sz="1200" dirty="0">
                  <a:latin typeface="Montserrat" panose="02000505000000020004" pitchFamily="2" charset="0"/>
                </a:rPr>
                <a:t> year here at 180. I think it will be the best year yet. </a:t>
              </a:r>
            </a:p>
            <a:p>
              <a:endParaRPr lang="en-US" sz="1200" dirty="0">
                <a:latin typeface="Montserrat" panose="02000505000000020004" pitchFamily="2" charset="0"/>
              </a:endParaRPr>
            </a:p>
            <a:p>
              <a:r>
                <a:rPr lang="en-US" sz="1200" dirty="0">
                  <a:latin typeface="Montserrat" panose="02000505000000020004" pitchFamily="2" charset="0"/>
                </a:rPr>
                <a:t>I hope that you enjoyed your summer! This summer, I spent a lot of time at the beach reading. I am proud to share that I achieved my goal of reading three books this summer </a:t>
              </a:r>
              <a:r>
                <a:rPr lang="en-US" sz="1200" dirty="0">
                  <a:latin typeface="Montserrat" panose="02000505000000020004" pitchFamily="2" charset="0"/>
                  <a:sym typeface="Wingdings" panose="05000000000000000000" pitchFamily="2" charset="2"/>
                </a:rPr>
                <a:t></a:t>
              </a:r>
            </a:p>
            <a:p>
              <a:r>
                <a:rPr lang="en-US" sz="1200" dirty="0">
                  <a:latin typeface="Montserrat" panose="02000505000000020004" pitchFamily="2" charset="0"/>
                  <a:sym typeface="Wingdings" panose="05000000000000000000" pitchFamily="2" charset="2"/>
                </a:rPr>
                <a:t>Some fun facts about me : 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200" dirty="0">
                  <a:latin typeface="Montserrat" panose="02000505000000020004" pitchFamily="2" charset="0"/>
                  <a:sym typeface="Wingdings" panose="05000000000000000000" pitchFamily="2" charset="2"/>
                </a:rPr>
                <a:t>I graduated from Iona College. 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200" dirty="0">
                  <a:latin typeface="Montserrat" panose="02000505000000020004" pitchFamily="2" charset="0"/>
                  <a:sym typeface="Wingdings" panose="05000000000000000000" pitchFamily="2" charset="2"/>
                </a:rPr>
                <a:t>I have a Bachelor’s and Master’s Degree 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200" dirty="0">
                  <a:latin typeface="Montserrat" panose="02000505000000020004" pitchFamily="2" charset="0"/>
                  <a:sym typeface="Wingdings" panose="05000000000000000000" pitchFamily="2" charset="2"/>
                </a:rPr>
                <a:t>My favorite subject is Social Studies. 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200" dirty="0">
                  <a:latin typeface="Montserrat" panose="02000505000000020004" pitchFamily="2" charset="0"/>
                  <a:sym typeface="Wingdings" panose="05000000000000000000" pitchFamily="2" charset="2"/>
                </a:rPr>
                <a:t>My least favorite subject is science. 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200" dirty="0">
                  <a:latin typeface="Montserrat" panose="02000505000000020004" pitchFamily="2" charset="0"/>
                  <a:sym typeface="Wingdings" panose="05000000000000000000" pitchFamily="2" charset="2"/>
                </a:rPr>
                <a:t>I LOVE sports ( Packers, Mets, Rangers, Knicks) 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200" dirty="0">
                  <a:latin typeface="Montserrat" panose="02000505000000020004" pitchFamily="2" charset="0"/>
                  <a:sym typeface="Wingdings" panose="05000000000000000000" pitchFamily="2" charset="2"/>
                </a:rPr>
                <a:t>I have 2 cats. 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200" dirty="0">
                  <a:latin typeface="Montserrat" panose="02000505000000020004" pitchFamily="2" charset="0"/>
                  <a:sym typeface="Wingdings" panose="05000000000000000000" pitchFamily="2" charset="2"/>
                </a:rPr>
                <a:t>I have a large sneaker collection with over 20 pairs of </a:t>
              </a:r>
              <a:r>
                <a:rPr lang="en-US" sz="1200" dirty="0" err="1">
                  <a:latin typeface="Montserrat" panose="02000505000000020004" pitchFamily="2" charset="0"/>
                  <a:sym typeface="Wingdings" panose="05000000000000000000" pitchFamily="2" charset="2"/>
                </a:rPr>
                <a:t>Jordans</a:t>
              </a:r>
              <a:r>
                <a:rPr lang="en-US" sz="1200" dirty="0">
                  <a:latin typeface="Montserrat" panose="02000505000000020004" pitchFamily="2" charset="0"/>
                  <a:sym typeface="Wingdings" panose="05000000000000000000" pitchFamily="2" charset="2"/>
                </a:rPr>
                <a:t>. </a:t>
              </a:r>
              <a:r>
                <a:rPr lang="en-US" sz="1200" dirty="0">
                  <a:latin typeface="Montserrat" panose="02000505000000020004" pitchFamily="2" charset="0"/>
                </a:rPr>
                <a:t> 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200" dirty="0">
                  <a:latin typeface="Montserrat" panose="02000505000000020004" pitchFamily="2" charset="0"/>
                </a:rPr>
                <a:t>My favorite nook we will read this year is “The Outsiders” by </a:t>
              </a:r>
              <a:r>
                <a:rPr lang="en-US" sz="1200" dirty="0" err="1">
                  <a:latin typeface="Montserrat" panose="02000505000000020004" pitchFamily="2" charset="0"/>
                </a:rPr>
                <a:t>S.E.Hinton</a:t>
              </a:r>
              <a:r>
                <a:rPr lang="en-US" sz="1200" dirty="0">
                  <a:latin typeface="Montserrat" panose="02000505000000020004" pitchFamily="2" charset="0"/>
                </a:rPr>
                <a:t>.</a:t>
              </a:r>
            </a:p>
          </p:txBody>
        </p:sp>
        <p:pic>
          <p:nvPicPr>
            <p:cNvPr id="30" name="Picture 2" descr="Image result for hand drawn arrow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706510" flipH="1">
              <a:off x="3495247" y="1866842"/>
              <a:ext cx="682006" cy="4661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235114" y="1635090"/>
            <a:ext cx="3076155" cy="3245151"/>
            <a:chOff x="235114" y="1754414"/>
            <a:chExt cx="3076155" cy="3245151"/>
          </a:xfrm>
        </p:grpSpPr>
        <p:sp>
          <p:nvSpPr>
            <p:cNvPr id="18" name="Rectangle 17"/>
            <p:cNvSpPr/>
            <p:nvPr/>
          </p:nvSpPr>
          <p:spPr>
            <a:xfrm>
              <a:off x="251352" y="1897399"/>
              <a:ext cx="3059917" cy="310216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5114" y="2268353"/>
              <a:ext cx="2982384" cy="26161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KG Always A Good Time" panose="02000505000000020003" pitchFamily="2" charset="0"/>
                </a:rPr>
                <a:t>Ms. DeMaio,      Room 223 </a:t>
              </a:r>
            </a:p>
            <a:p>
              <a:pPr algn="ctr"/>
              <a:r>
                <a:rPr lang="en-US" b="1" dirty="0">
                  <a:latin typeface="KG Always A Good Time" panose="02000505000000020003" pitchFamily="2" charset="0"/>
                </a:rPr>
                <a:t>Email:</a:t>
              </a:r>
              <a:r>
                <a:rPr lang="en-US" dirty="0">
                  <a:latin typeface="KG Always A Good Time" panose="02000505000000020003" pitchFamily="2" charset="0"/>
                </a:rPr>
                <a:t> </a:t>
              </a:r>
              <a:r>
                <a:rPr lang="en-US" dirty="0">
                  <a:latin typeface="KG Always A Good Time" panose="02000505000000020003" pitchFamily="2" charset="0"/>
                  <a:hlinkClick r:id="rId5"/>
                </a:rPr>
                <a:t>ademaio@ms180.org</a:t>
              </a:r>
              <a:endParaRPr lang="en-US" dirty="0">
                <a:latin typeface="KG Always A Good Time" panose="02000505000000020003" pitchFamily="2" charset="0"/>
              </a:endParaRPr>
            </a:p>
            <a:p>
              <a:pPr algn="ctr"/>
              <a:r>
                <a:rPr lang="en-US" b="1" dirty="0">
                  <a:latin typeface="KG Always A Good Time" panose="02000505000000020003" pitchFamily="2" charset="0"/>
                </a:rPr>
                <a:t>Class Website: </a:t>
              </a:r>
            </a:p>
            <a:p>
              <a:pPr algn="ctr"/>
              <a:r>
                <a:rPr lang="en-US" dirty="0">
                  <a:latin typeface="KG Always A Good Time" panose="02000505000000020003" pitchFamily="2" charset="0"/>
                  <a:hlinkClick r:id="rId6"/>
                </a:rPr>
                <a:t>Ademaio.weebly.com</a:t>
              </a:r>
              <a:endParaRPr lang="en-US" dirty="0">
                <a:latin typeface="KG Always A Good Time" panose="02000505000000020003" pitchFamily="2" charset="0"/>
              </a:endParaRPr>
            </a:p>
            <a:p>
              <a:pPr algn="ctr"/>
              <a:r>
                <a:rPr lang="en-US" b="1" dirty="0">
                  <a:latin typeface="KG Always A Good Time" panose="02000505000000020003" pitchFamily="2" charset="0"/>
                </a:rPr>
                <a:t>Google Classroom Codes:</a:t>
              </a:r>
              <a:r>
                <a:rPr lang="en-US" dirty="0">
                  <a:latin typeface="KG Always A Good Time" panose="02000505000000020003" pitchFamily="2" charset="0"/>
                </a:rPr>
                <a:t> </a:t>
              </a:r>
            </a:p>
            <a:p>
              <a:pPr algn="ctr"/>
              <a:r>
                <a:rPr lang="en-US" dirty="0">
                  <a:latin typeface="KG Always A Good Time" panose="02000505000000020003" pitchFamily="2" charset="0"/>
                </a:rPr>
                <a:t>707- ktvp541 </a:t>
              </a:r>
            </a:p>
            <a:p>
              <a:pPr algn="ctr"/>
              <a:r>
                <a:rPr lang="en-US" dirty="0">
                  <a:latin typeface="KG Always A Good Time" panose="02000505000000020003" pitchFamily="2" charset="0"/>
                </a:rPr>
                <a:t>709- </a:t>
              </a:r>
              <a:r>
                <a:rPr lang="en-US" dirty="0" err="1">
                  <a:latin typeface="KG Always A Good Time" panose="02000505000000020003" pitchFamily="2" charset="0"/>
                </a:rPr>
                <a:t>rgxfku</a:t>
              </a:r>
              <a:r>
                <a:rPr lang="en-US" dirty="0">
                  <a:latin typeface="KG Always A Good Time" panose="02000505000000020003" pitchFamily="2" charset="0"/>
                </a:rPr>
                <a:t>  </a:t>
              </a:r>
            </a:p>
            <a:p>
              <a:pPr algn="ctr"/>
              <a:r>
                <a:rPr lang="en-US" b="1" dirty="0">
                  <a:latin typeface="KG Always A Good Time" panose="02000505000000020003" pitchFamily="2" charset="0"/>
                </a:rPr>
                <a:t>School Website: </a:t>
              </a:r>
            </a:p>
            <a:p>
              <a:pPr algn="ctr"/>
              <a:r>
                <a:rPr lang="en-US" dirty="0">
                  <a:hlinkClick r:id="rId7"/>
                </a:rPr>
                <a:t>http://11x180.weebly.com/</a:t>
              </a:r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180000">
              <a:off x="440687" y="1754414"/>
              <a:ext cx="1675266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KG The Fighter" panose="02000000000000000000" pitchFamily="2" charset="0"/>
                </a:rPr>
                <a:t>Contact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pic>
          <p:nvPicPr>
            <p:cNvPr id="25" name="Picture 2" descr="Image result for hand drawn arrow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638785" flipH="1" flipV="1">
              <a:off x="2024790" y="1829482"/>
              <a:ext cx="728849" cy="624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3466294" y="6935843"/>
            <a:ext cx="3156591" cy="1979557"/>
            <a:chOff x="3427202" y="6935843"/>
            <a:chExt cx="3196060" cy="1979557"/>
          </a:xfrm>
        </p:grpSpPr>
        <p:pic>
          <p:nvPicPr>
            <p:cNvPr id="28" name="Picture 2" descr="Image result for hand drawn arrow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796448" flipH="1" flipV="1">
              <a:off x="6048486" y="7002378"/>
              <a:ext cx="610586" cy="4775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Rectangle 31"/>
            <p:cNvSpPr/>
            <p:nvPr/>
          </p:nvSpPr>
          <p:spPr>
            <a:xfrm>
              <a:off x="3454558" y="6950163"/>
              <a:ext cx="3168704" cy="196523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 rot="165890">
              <a:off x="3608847" y="6949716"/>
              <a:ext cx="270270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pPr algn="r"/>
              <a:r>
                <a:rPr lang="en-US" sz="2000" dirty="0">
                  <a:solidFill>
                    <a:schemeClr val="bg1"/>
                  </a:solidFill>
                  <a:latin typeface="KG The Fighter" panose="02000000000000000000" pitchFamily="2" charset="0"/>
                </a:rPr>
                <a:t>Homeroom Policy 709 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3427202" y="7368063"/>
              <a:ext cx="2886343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en-US" sz="1100" dirty="0">
                  <a:latin typeface="Montserrat" panose="02000505000000020004" pitchFamily="2" charset="0"/>
                </a:rPr>
                <a:t>All cell phones must be off and stored in lockers </a:t>
              </a:r>
            </a:p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en-US" sz="1100" dirty="0">
                  <a:latin typeface="Montserrat" panose="02000505000000020004" pitchFamily="2" charset="0"/>
                </a:rPr>
                <a:t>All lockers must have a combination lock </a:t>
              </a:r>
            </a:p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en-US" sz="1100" dirty="0">
                  <a:latin typeface="Montserrat" panose="02000505000000020004" pitchFamily="2" charset="0"/>
                </a:rPr>
                <a:t>All jackets and hoodies stored in lockers </a:t>
              </a:r>
            </a:p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en-US" sz="1100" dirty="0">
                  <a:latin typeface="Montserrat" panose="02000505000000020004" pitchFamily="2" charset="0"/>
                </a:rPr>
                <a:t>Independent reading each morning </a:t>
              </a:r>
            </a:p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en-US" sz="1100" dirty="0">
                  <a:latin typeface="Montserrat" panose="02000505000000020004" pitchFamily="2" charset="0"/>
                </a:rPr>
                <a:t>Top lockers first, bottom lockers second </a:t>
              </a:r>
            </a:p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en-US" sz="1100" dirty="0">
                  <a:latin typeface="Montserrat" panose="02000505000000020004" pitchFamily="2" charset="0"/>
                </a:rPr>
                <a:t>No student will be admitted to homeroom without a late pass.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098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2602" y="61176"/>
            <a:ext cx="6235439" cy="193899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Montserrat" panose="02000505000000020004" pitchFamily="2" charset="0"/>
              </a:rPr>
              <a:t>Justice Sotomayor House </a:t>
            </a:r>
          </a:p>
          <a:p>
            <a:pPr algn="ctr"/>
            <a:r>
              <a:rPr lang="en-US" sz="2000" b="1" u="sng" dirty="0">
                <a:latin typeface="Montserrat" panose="02000505000000020004" pitchFamily="2" charset="0"/>
              </a:rPr>
              <a:t>2018-2019</a:t>
            </a:r>
          </a:p>
          <a:p>
            <a:pPr algn="ctr"/>
            <a:endParaRPr lang="en-US" sz="2000" b="1" u="sng" dirty="0">
              <a:latin typeface="Montserrat" panose="02000505000000020004" pitchFamily="2" charset="0"/>
            </a:endParaRPr>
          </a:p>
          <a:p>
            <a:pPr algn="ctr"/>
            <a:r>
              <a:rPr lang="en-US" sz="2400" dirty="0">
                <a:latin typeface="Ink Free" panose="03080402000500000000" pitchFamily="66" charset="0"/>
              </a:rPr>
              <a:t>“We Are … J S H </a:t>
            </a:r>
            <a:r>
              <a:rPr lang="en-US" dirty="0">
                <a:latin typeface="Ink Free" panose="03080402000500000000" pitchFamily="66" charset="0"/>
              </a:rPr>
              <a:t>“ </a:t>
            </a:r>
          </a:p>
          <a:p>
            <a:pPr algn="ctr"/>
            <a:r>
              <a:rPr lang="en-US" sz="3600" dirty="0">
                <a:latin typeface="Ink Free" panose="03080402000500000000" pitchFamily="66" charset="0"/>
              </a:rPr>
              <a:t>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51352" y="3909299"/>
            <a:ext cx="3086935" cy="2919412"/>
            <a:chOff x="251352" y="3923428"/>
            <a:chExt cx="3086935" cy="2919412"/>
          </a:xfrm>
        </p:grpSpPr>
        <p:sp>
          <p:nvSpPr>
            <p:cNvPr id="20" name="Rectangle 19"/>
            <p:cNvSpPr/>
            <p:nvPr/>
          </p:nvSpPr>
          <p:spPr>
            <a:xfrm>
              <a:off x="251352" y="4123483"/>
              <a:ext cx="3059917" cy="259624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25909" y="3923428"/>
              <a:ext cx="2445891" cy="46166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College Affiliation 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7760" y="4380627"/>
              <a:ext cx="3020527" cy="24622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400" dirty="0">
                  <a:latin typeface="Montserrat" panose="02000505000000020004" pitchFamily="2" charset="0"/>
                </a:rPr>
                <a:t>The Justice Sotomayor House is affiliated with </a:t>
              </a:r>
              <a:r>
                <a:rPr lang="en-US" sz="1400" b="1" dirty="0">
                  <a:latin typeface="Montserrat" panose="02000505000000020004" pitchFamily="2" charset="0"/>
                </a:rPr>
                <a:t>Iona College </a:t>
              </a:r>
              <a:r>
                <a:rPr lang="en-US" sz="1400" dirty="0">
                  <a:latin typeface="Montserrat" panose="02000505000000020004" pitchFamily="2" charset="0"/>
                </a:rPr>
                <a:t>in New Rochelle. As a house we will attend several trips to campus. </a:t>
              </a:r>
            </a:p>
            <a:p>
              <a:pPr lvl="0"/>
              <a:endParaRPr lang="en-US" sz="1400" dirty="0">
                <a:latin typeface="Montserrat" panose="02000505000000020004" pitchFamily="2" charset="0"/>
              </a:endParaRPr>
            </a:p>
            <a:p>
              <a:pPr lvl="0"/>
              <a:r>
                <a:rPr lang="en-US" sz="1400" b="1" dirty="0">
                  <a:latin typeface="Montserrat" panose="02000505000000020004" pitchFamily="2" charset="0"/>
                </a:rPr>
                <a:t>Iona Mascot : </a:t>
              </a:r>
              <a:r>
                <a:rPr lang="en-US" sz="1400" dirty="0">
                  <a:latin typeface="Montserrat" panose="02000505000000020004" pitchFamily="2" charset="0"/>
                </a:rPr>
                <a:t>The Gael </a:t>
              </a:r>
            </a:p>
            <a:p>
              <a:pPr lvl="0"/>
              <a:r>
                <a:rPr lang="en-US" sz="1400" b="1" dirty="0">
                  <a:latin typeface="Montserrat" panose="02000505000000020004" pitchFamily="2" charset="0"/>
                </a:rPr>
                <a:t>Location</a:t>
              </a:r>
              <a:r>
                <a:rPr lang="en-US" sz="1400" dirty="0">
                  <a:latin typeface="Montserrat" panose="02000505000000020004" pitchFamily="2" charset="0"/>
                </a:rPr>
                <a:t>: 715 North Avenue, New Rochelle New York </a:t>
              </a:r>
            </a:p>
            <a:p>
              <a:pPr lvl="0"/>
              <a:r>
                <a:rPr lang="en-US" sz="1400" b="1" dirty="0">
                  <a:latin typeface="Montserrat" panose="02000505000000020004" pitchFamily="2" charset="0"/>
                </a:rPr>
                <a:t>Mantra: </a:t>
              </a:r>
              <a:r>
                <a:rPr lang="en-US" sz="1400" dirty="0">
                  <a:latin typeface="Montserrat" panose="02000505000000020004" pitchFamily="2" charset="0"/>
                </a:rPr>
                <a:t>“ Move the World” </a:t>
              </a:r>
            </a:p>
            <a:p>
              <a:pPr lvl="0"/>
              <a:r>
                <a:rPr lang="en-US" sz="1400" b="1" dirty="0">
                  <a:latin typeface="Montserrat" panose="02000505000000020004" pitchFamily="2" charset="0"/>
                </a:rPr>
                <a:t>Colors</a:t>
              </a:r>
              <a:r>
                <a:rPr lang="en-US" sz="1400" dirty="0">
                  <a:latin typeface="Montserrat" panose="02000505000000020004" pitchFamily="2" charset="0"/>
                </a:rPr>
                <a:t>: Maroon and Gold </a:t>
              </a:r>
            </a:p>
            <a:p>
              <a:pPr lvl="0" algn="ctr"/>
              <a:endParaRPr lang="en-US" sz="1400" dirty="0">
                <a:latin typeface="Montserrat" panose="02000505000000020004" pitchFamily="2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470322" y="1703611"/>
            <a:ext cx="3152563" cy="5001989"/>
            <a:chOff x="3470322" y="1653032"/>
            <a:chExt cx="3152563" cy="5001989"/>
          </a:xfrm>
        </p:grpSpPr>
        <p:sp>
          <p:nvSpPr>
            <p:cNvPr id="15" name="Rectangle 14"/>
            <p:cNvSpPr/>
            <p:nvPr/>
          </p:nvSpPr>
          <p:spPr>
            <a:xfrm>
              <a:off x="3470322" y="1824656"/>
              <a:ext cx="3152563" cy="483036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051274" y="1653032"/>
              <a:ext cx="2094488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Dress for Success  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545684" y="2106119"/>
              <a:ext cx="2922058" cy="45243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200" dirty="0">
                  <a:latin typeface="Montserrat" panose="02000505000000020004" pitchFamily="2" charset="0"/>
                </a:rPr>
                <a:t>All hooded sweatshirts and jackets must be stored in your lockers during school hours. 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200" dirty="0">
                  <a:latin typeface="Montserrat" panose="02000505000000020004" pitchFamily="2" charset="0"/>
                </a:rPr>
                <a:t>Students should never wear jeans, camouflage pants, ripped or cut off garments, shorts, or tank tops to school for any reason. 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200" dirty="0">
                  <a:latin typeface="Montserrat" panose="02000505000000020004" pitchFamily="2" charset="0"/>
                </a:rPr>
                <a:t>Boys Choice of : </a:t>
              </a:r>
            </a:p>
            <a:p>
              <a:pPr marL="628650" lvl="1" indent="-171450">
                <a:buFont typeface="Wingdings" panose="05000000000000000000" pitchFamily="2" charset="2"/>
                <a:buChar char="Ø"/>
              </a:pPr>
              <a:r>
                <a:rPr lang="en-US" sz="1200" dirty="0">
                  <a:latin typeface="Montserrat" panose="02000505000000020004" pitchFamily="2" charset="0"/>
                </a:rPr>
                <a:t>Any collared Shirt </a:t>
              </a:r>
            </a:p>
            <a:p>
              <a:pPr marL="628650" lvl="1" indent="-171450">
                <a:buFont typeface="Wingdings" panose="05000000000000000000" pitchFamily="2" charset="2"/>
                <a:buChar char="Ø"/>
              </a:pPr>
              <a:r>
                <a:rPr lang="en-US" sz="1200" dirty="0">
                  <a:latin typeface="Montserrat" panose="02000505000000020004" pitchFamily="2" charset="0"/>
                </a:rPr>
                <a:t>Any colored pants ( no jeans) 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200" dirty="0">
                  <a:latin typeface="Montserrat" panose="02000505000000020004" pitchFamily="2" charset="0"/>
                </a:rPr>
                <a:t>Girls Choice of: </a:t>
              </a:r>
            </a:p>
            <a:p>
              <a:pPr marL="628650" lvl="1" indent="-171450">
                <a:buFont typeface="Wingdings" panose="05000000000000000000" pitchFamily="2" charset="2"/>
                <a:buChar char="Ø"/>
              </a:pPr>
              <a:r>
                <a:rPr lang="en-US" sz="1200" dirty="0">
                  <a:latin typeface="Montserrat" panose="02000505000000020004" pitchFamily="2" charset="0"/>
                </a:rPr>
                <a:t>Any Collared Shirt or Blouse </a:t>
              </a:r>
            </a:p>
            <a:p>
              <a:pPr marL="628650" lvl="1" indent="-171450">
                <a:buFont typeface="Wingdings" panose="05000000000000000000" pitchFamily="2" charset="2"/>
                <a:buChar char="Ø"/>
              </a:pPr>
              <a:r>
                <a:rPr lang="en-US" sz="1200" dirty="0">
                  <a:latin typeface="Montserrat" panose="02000505000000020004" pitchFamily="2" charset="0"/>
                </a:rPr>
                <a:t>Any solid colored pant/skirt 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200" dirty="0">
                  <a:latin typeface="Montserrat" panose="02000505000000020004" pitchFamily="2" charset="0"/>
                </a:rPr>
                <a:t>Appropriate attire 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200" dirty="0">
                  <a:latin typeface="Montserrat" panose="02000505000000020004" pitchFamily="2" charset="0"/>
                </a:rPr>
                <a:t>Gym Days: </a:t>
              </a:r>
            </a:p>
            <a:p>
              <a:pPr marL="628650" lvl="1" indent="-171450">
                <a:buFont typeface="Wingdings" panose="05000000000000000000" pitchFamily="2" charset="2"/>
                <a:buChar char="Ø"/>
              </a:pPr>
              <a:r>
                <a:rPr lang="en-US" sz="1200" dirty="0">
                  <a:latin typeface="Montserrat" panose="02000505000000020004" pitchFamily="2" charset="0"/>
                </a:rPr>
                <a:t>Plain , full length sweatpants, no capris, or shorts. </a:t>
              </a:r>
            </a:p>
            <a:p>
              <a:pPr marL="628650" lvl="1" indent="-171450">
                <a:buFont typeface="Wingdings" panose="05000000000000000000" pitchFamily="2" charset="2"/>
                <a:buChar char="Ø"/>
              </a:pPr>
              <a:r>
                <a:rPr lang="en-US" sz="1200" dirty="0">
                  <a:latin typeface="Montserrat" panose="02000505000000020004" pitchFamily="2" charset="0"/>
                </a:rPr>
                <a:t>No writing , emblems, lettering or designs</a:t>
              </a:r>
            </a:p>
            <a:p>
              <a:pPr marL="628650" lvl="1" indent="-171450">
                <a:buFont typeface="Wingdings" panose="05000000000000000000" pitchFamily="2" charset="2"/>
                <a:buChar char="Ø"/>
              </a:pPr>
              <a:r>
                <a:rPr lang="en-US" sz="1200" dirty="0">
                  <a:latin typeface="Montserrat" panose="02000505000000020004" pitchFamily="2" charset="0"/>
                </a:rPr>
                <a:t>Blue, Black, or Gray shirts and pants ONLY. </a:t>
              </a:r>
            </a:p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sz="1200" dirty="0">
                  <a:latin typeface="Montserrat" panose="02000505000000020004" pitchFamily="2" charset="0"/>
                </a:rPr>
                <a:t>Students who follow the dress for success policy will earn RISE points. </a:t>
              </a:r>
            </a:p>
            <a:p>
              <a:pPr marL="628650" lvl="1" indent="-171450">
                <a:buFont typeface="Wingdings" panose="05000000000000000000" pitchFamily="2" charset="2"/>
                <a:buChar char="Ø"/>
              </a:pPr>
              <a:endParaRPr lang="en-US" sz="1200" dirty="0">
                <a:latin typeface="Montserrat" panose="02000505000000020004" pitchFamily="2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51352" y="1703611"/>
            <a:ext cx="3059917" cy="2129487"/>
            <a:chOff x="251352" y="1723637"/>
            <a:chExt cx="3059917" cy="2129487"/>
          </a:xfrm>
        </p:grpSpPr>
        <p:sp>
          <p:nvSpPr>
            <p:cNvPr id="18" name="Rectangle 17"/>
            <p:cNvSpPr/>
            <p:nvPr/>
          </p:nvSpPr>
          <p:spPr>
            <a:xfrm>
              <a:off x="251352" y="1897399"/>
              <a:ext cx="3059917" cy="195572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n-US" sz="1300" b="1" dirty="0">
                <a:solidFill>
                  <a:prstClr val="black"/>
                </a:solidFill>
              </a:endParaRPr>
            </a:p>
            <a:p>
              <a:pPr lvl="0"/>
              <a:endParaRPr lang="en-US" sz="1300" b="1" dirty="0">
                <a:solidFill>
                  <a:prstClr val="black"/>
                </a:solidFill>
              </a:endParaRPr>
            </a:p>
            <a:p>
              <a:pPr lvl="0"/>
              <a:r>
                <a:rPr lang="en-US" sz="1400" b="1" dirty="0">
                  <a:solidFill>
                    <a:prstClr val="black"/>
                  </a:solidFill>
                </a:rPr>
                <a:t>Marlon Williams, Principal</a:t>
              </a:r>
              <a:r>
                <a:rPr lang="en-US" sz="1400" dirty="0">
                  <a:solidFill>
                    <a:prstClr val="black"/>
                  </a:solidFill>
                  <a:latin typeface="KG Always A Good Time" panose="02000505000000020003" pitchFamily="2" charset="0"/>
                </a:rPr>
                <a:t>	</a:t>
              </a:r>
            </a:p>
            <a:p>
              <a:pPr lvl="0"/>
              <a:r>
                <a:rPr lang="en-US" sz="1400" dirty="0">
                  <a:solidFill>
                    <a:prstClr val="black"/>
                  </a:solidFill>
                  <a:latin typeface="KG Always A Good Time" panose="02000505000000020003" pitchFamily="2" charset="0"/>
                </a:rPr>
                <a:t>Room 109, Main Office </a:t>
              </a:r>
            </a:p>
            <a:p>
              <a:pPr lvl="0"/>
              <a:r>
                <a:rPr lang="en-US" sz="1400" b="1" dirty="0">
                  <a:solidFill>
                    <a:prstClr val="black"/>
                  </a:solidFill>
                  <a:latin typeface="KG Always A Good Time" panose="02000505000000020003" pitchFamily="2" charset="0"/>
                </a:rPr>
                <a:t>Tobi Goldberg, Assistant Principal </a:t>
              </a:r>
            </a:p>
            <a:p>
              <a:pPr lvl="0"/>
              <a:r>
                <a:rPr lang="en-US" sz="1400" dirty="0">
                  <a:solidFill>
                    <a:prstClr val="black"/>
                  </a:solidFill>
                  <a:latin typeface="KG Always A Good Time" panose="02000505000000020003" pitchFamily="2" charset="0"/>
                </a:rPr>
                <a:t>Room 217, 2</a:t>
              </a:r>
              <a:r>
                <a:rPr lang="en-US" sz="1400" baseline="30000" dirty="0">
                  <a:solidFill>
                    <a:prstClr val="black"/>
                  </a:solidFill>
                  <a:latin typeface="KG Always A Good Time" panose="02000505000000020003" pitchFamily="2" charset="0"/>
                </a:rPr>
                <a:t>nd</a:t>
              </a:r>
              <a:r>
                <a:rPr lang="en-US" sz="1400" dirty="0">
                  <a:solidFill>
                    <a:prstClr val="black"/>
                  </a:solidFill>
                  <a:latin typeface="KG Always A Good Time" panose="02000505000000020003" pitchFamily="2" charset="0"/>
                </a:rPr>
                <a:t> floor  	</a:t>
              </a:r>
            </a:p>
            <a:p>
              <a:pPr lvl="0"/>
              <a:r>
                <a:rPr lang="en-US" sz="1400" b="1" dirty="0">
                  <a:solidFill>
                    <a:prstClr val="black"/>
                  </a:solidFill>
                  <a:latin typeface="KG Always A Good Time" panose="02000505000000020003" pitchFamily="2" charset="0"/>
                </a:rPr>
                <a:t>Mr. Harris, Student Success Leader</a:t>
              </a:r>
            </a:p>
            <a:p>
              <a:pPr lvl="0"/>
              <a:r>
                <a:rPr lang="en-US" sz="1400" dirty="0">
                  <a:solidFill>
                    <a:prstClr val="black"/>
                  </a:solidFill>
                  <a:latin typeface="KG Always A Good Time" panose="02000505000000020003" pitchFamily="2" charset="0"/>
                </a:rPr>
                <a:t>Room 229</a:t>
              </a:r>
              <a:r>
                <a:rPr lang="en-US" sz="1400" b="1" dirty="0">
                  <a:solidFill>
                    <a:prstClr val="black"/>
                  </a:solidFill>
                  <a:latin typeface="KG Always A Good Time" panose="02000505000000020003" pitchFamily="2" charset="0"/>
                </a:rPr>
                <a:t>, </a:t>
              </a:r>
              <a:r>
                <a:rPr lang="en-US" sz="1400" b="1" dirty="0">
                  <a:solidFill>
                    <a:prstClr val="black"/>
                  </a:solidFill>
                  <a:latin typeface="KG Always A Good Time" panose="02000505000000020003" pitchFamily="2" charset="0"/>
                  <a:hlinkClick r:id="rId3"/>
                </a:rPr>
                <a:t>jharris@ms180.org</a:t>
              </a:r>
              <a:r>
                <a:rPr lang="en-US" sz="1400" b="1" dirty="0">
                  <a:solidFill>
                    <a:prstClr val="black"/>
                  </a:solidFill>
                  <a:latin typeface="KG Always A Good Time" panose="02000505000000020003" pitchFamily="2" charset="0"/>
                </a:rPr>
                <a:t> </a:t>
              </a:r>
            </a:p>
            <a:p>
              <a:pPr lvl="0"/>
              <a:endParaRPr lang="en-US" sz="1400" b="1" dirty="0">
                <a:solidFill>
                  <a:prstClr val="black"/>
                </a:solidFill>
                <a:latin typeface="KG Always A Good Time" panose="02000505000000020003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5909" y="1723637"/>
              <a:ext cx="2280817" cy="58477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</a:rPr>
                <a:t>Contacts 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17760" y="6812783"/>
            <a:ext cx="6305125" cy="1950217"/>
            <a:chOff x="3507583" y="6812783"/>
            <a:chExt cx="3115679" cy="1950217"/>
          </a:xfrm>
        </p:grpSpPr>
        <p:sp>
          <p:nvSpPr>
            <p:cNvPr id="32" name="Rectangle 31"/>
            <p:cNvSpPr/>
            <p:nvPr/>
          </p:nvSpPr>
          <p:spPr>
            <a:xfrm>
              <a:off x="3507583" y="6950163"/>
              <a:ext cx="3115679" cy="181283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336904" y="6812783"/>
              <a:ext cx="1454188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KG The Fighter" panose="02000000000000000000" pitchFamily="2" charset="0"/>
                </a:rPr>
                <a:t>Cell Phone Policy 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3581398" y="7334345"/>
              <a:ext cx="2965199" cy="1384995"/>
            </a:xfrm>
            <a:prstGeom prst="rect">
              <a:avLst/>
            </a:prstGeom>
          </p:spPr>
          <p:txBody>
            <a:bodyPr wrap="square" numCol="1">
              <a:spAutoFit/>
            </a:bodyPr>
            <a:lstStyle/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en-US" sz="1400" dirty="0">
                  <a:latin typeface="Montserrat" panose="02000505000000020004" pitchFamily="2" charset="0"/>
                </a:rPr>
                <a:t>All cell phones must be stored in student lockers during AM homeroom. </a:t>
              </a:r>
            </a:p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en-US" sz="1400" dirty="0">
                  <a:latin typeface="Montserrat" panose="02000505000000020004" pitchFamily="2" charset="0"/>
                </a:rPr>
                <a:t>Students may not use cell phones during any exam, quiz, school wide assessment or standardized test. </a:t>
              </a:r>
            </a:p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en-US" sz="1400" dirty="0">
                  <a:latin typeface="Montserrat" panose="02000505000000020004" pitchFamily="2" charset="0"/>
                </a:rPr>
                <a:t>Students will first be issued a warning</a:t>
              </a:r>
            </a:p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en-US" sz="1400" dirty="0">
                  <a:latin typeface="Montserrat" panose="02000505000000020004" pitchFamily="2" charset="0"/>
                </a:rPr>
                <a:t>Confiscation and contacting a parent  </a:t>
              </a:r>
            </a:p>
            <a:p>
              <a:pPr marL="285750" lvl="0" indent="-285750">
                <a:buFont typeface="Wingdings" panose="05000000000000000000" pitchFamily="2" charset="2"/>
                <a:buChar char="ü"/>
              </a:pPr>
              <a:r>
                <a:rPr lang="en-US" sz="1400" dirty="0">
                  <a:latin typeface="Montserrat" panose="02000505000000020004" pitchFamily="2" charset="0"/>
                </a:rPr>
                <a:t>Confiscation with parent meeting to pick up the cell phone.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907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6858000" cy="1905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8953500"/>
            <a:ext cx="6858000" cy="1905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56586" y="380999"/>
            <a:ext cx="3561020" cy="3362591"/>
            <a:chOff x="472479" y="523631"/>
            <a:chExt cx="6283585" cy="3240118"/>
          </a:xfrm>
        </p:grpSpPr>
        <p:sp>
          <p:nvSpPr>
            <p:cNvPr id="18" name="Rectangle 17"/>
            <p:cNvSpPr/>
            <p:nvPr/>
          </p:nvSpPr>
          <p:spPr>
            <a:xfrm rot="9888">
              <a:off x="480483" y="605532"/>
              <a:ext cx="6267113" cy="315821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7634" y="523631"/>
              <a:ext cx="5644812" cy="31992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  <a:latin typeface="KG The Fighter" panose="02000000000000000000" pitchFamily="2" charset="0"/>
                </a:rPr>
                <a:t>Late Work &amp; Absent Policy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72479" y="904631"/>
              <a:ext cx="6283585" cy="27047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Montserrat" panose="02000505000000020004" pitchFamily="2" charset="0"/>
                </a:rPr>
                <a:t>No late work will be accepted without a valid reason.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Montserrat" panose="02000505000000020004" pitchFamily="2" charset="0"/>
                </a:rPr>
                <a:t>Students will be given an extension on projects due to prolonged absences with a note from a doctor.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Montserrat" panose="02000505000000020004" pitchFamily="2" charset="0"/>
                </a:rPr>
                <a:t>No late homework will be accepted.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Montserrat" panose="02000505000000020004" pitchFamily="2" charset="0"/>
                </a:rPr>
                <a:t>Students are given one day to make up homework if absent.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Montserrat" panose="02000505000000020004" pitchFamily="2" charset="0"/>
                </a:rPr>
                <a:t>Students will be given time to make up classwork missed while absent. Some assignments will be excused.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Montserrat" panose="02000505000000020004" pitchFamily="2" charset="0"/>
                </a:rPr>
                <a:t>Students should provide homeroom teachers with a valid absence note.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latin typeface="Montserrat" panose="02000505000000020004" pitchFamily="2" charset="0"/>
                </a:rPr>
                <a:t>Students should check </a:t>
              </a:r>
              <a:r>
                <a:rPr lang="en-US" sz="1200" dirty="0" err="1">
                  <a:latin typeface="Montserrat" panose="02000505000000020004" pitchFamily="2" charset="0"/>
                </a:rPr>
                <a:t>PupilPath</a:t>
              </a:r>
              <a:r>
                <a:rPr lang="en-US" sz="1200" dirty="0">
                  <a:latin typeface="Montserrat" panose="02000505000000020004" pitchFamily="2" charset="0"/>
                </a:rPr>
                <a:t> routinely. Email questions and concerns about your grade to : </a:t>
              </a:r>
            </a:p>
            <a:p>
              <a:r>
                <a:rPr lang="en-US" sz="1200" dirty="0">
                  <a:latin typeface="Montserrat" panose="02000505000000020004" pitchFamily="2" charset="0"/>
                </a:rPr>
                <a:t>	</a:t>
              </a:r>
              <a:r>
                <a:rPr lang="en-US" sz="1200" dirty="0">
                  <a:latin typeface="Montserrat" panose="02000505000000020004" pitchFamily="2" charset="0"/>
                  <a:hlinkClick r:id="rId3"/>
                </a:rPr>
                <a:t>ademaio@ms180.org</a:t>
              </a:r>
              <a:r>
                <a:rPr lang="en-US" sz="1200" dirty="0">
                  <a:latin typeface="Montserrat" panose="02000505000000020004" pitchFamily="2" charset="0"/>
                </a:rPr>
                <a:t>  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6523" y="3751427"/>
            <a:ext cx="3561084" cy="2807034"/>
            <a:chOff x="5535835" y="2920853"/>
            <a:chExt cx="6158853" cy="2999799"/>
          </a:xfrm>
        </p:grpSpPr>
        <p:sp>
          <p:nvSpPr>
            <p:cNvPr id="32" name="Rectangle 31"/>
            <p:cNvSpPr/>
            <p:nvPr/>
          </p:nvSpPr>
          <p:spPr>
            <a:xfrm rot="9888">
              <a:off x="5535835" y="3079338"/>
              <a:ext cx="6147970" cy="284131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621545" y="3200428"/>
              <a:ext cx="6073143" cy="2588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en-US" b="1" dirty="0">
                  <a:latin typeface="Montserrat" panose="02000505000000020004" pitchFamily="2" charset="0"/>
                </a:rPr>
                <a:t>+ 100 </a:t>
              </a:r>
              <a:r>
                <a:rPr lang="en-US" sz="1100" dirty="0">
                  <a:latin typeface="Montserrat" panose="02000505000000020004" pitchFamily="2" charset="0"/>
                </a:rPr>
                <a:t>Excellent Homework- </a:t>
              </a:r>
            </a:p>
            <a:p>
              <a:pPr algn="ctr"/>
              <a:r>
                <a:rPr lang="en-US" sz="1100" dirty="0">
                  <a:latin typeface="Montserrat" panose="02000505000000020004" pitchFamily="2" charset="0"/>
                </a:rPr>
                <a:t>     Homework was neat, complete, on-time, displays understanding and shows effort. </a:t>
              </a:r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en-US" b="1" dirty="0">
                  <a:latin typeface="Montserrat" panose="02000505000000020004" pitchFamily="2" charset="0"/>
                </a:rPr>
                <a:t>85 </a:t>
              </a:r>
              <a:r>
                <a:rPr lang="en-US" sz="1100" b="1" dirty="0">
                  <a:latin typeface="Montserrat" panose="02000505000000020004" pitchFamily="2" charset="0"/>
                </a:rPr>
                <a:t>Good Homework –</a:t>
              </a:r>
            </a:p>
            <a:p>
              <a:pPr algn="ctr"/>
              <a:r>
                <a:rPr lang="en-US" sz="1100" b="1" dirty="0">
                  <a:latin typeface="Montserrat" panose="02000505000000020004" pitchFamily="2" charset="0"/>
                </a:rPr>
                <a:t> </a:t>
              </a:r>
              <a:r>
                <a:rPr lang="en-US" sz="1100" dirty="0">
                  <a:latin typeface="Montserrat" panose="02000505000000020004" pitchFamily="2" charset="0"/>
                </a:rPr>
                <a:t>Homework was legible, most parts are complete, submitted on time with some understanding and effort</a:t>
              </a:r>
              <a:r>
                <a:rPr lang="en-US" sz="1100" b="1" dirty="0">
                  <a:latin typeface="Montserrat" panose="02000505000000020004" pitchFamily="2" charset="0"/>
                </a:rPr>
                <a:t>. </a:t>
              </a:r>
              <a:endParaRPr lang="en-US" sz="1100" dirty="0">
                <a:latin typeface="Montserrat" panose="02000505000000020004" pitchFamily="2" charset="0"/>
              </a:endParaRPr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en-US" b="1" dirty="0">
                  <a:latin typeface="Montserrat" panose="02000505000000020004" pitchFamily="2" charset="0"/>
                </a:rPr>
                <a:t>- 65 </a:t>
              </a:r>
              <a:r>
                <a:rPr lang="en-US" sz="1100" dirty="0">
                  <a:latin typeface="Montserrat" panose="02000505000000020004" pitchFamily="2" charset="0"/>
                </a:rPr>
                <a:t>Homework Needs Improvement –</a:t>
              </a:r>
            </a:p>
            <a:p>
              <a:pPr algn="ctr"/>
              <a:r>
                <a:rPr lang="en-US" sz="1100" dirty="0">
                  <a:latin typeface="Montserrat" panose="02000505000000020004" pitchFamily="2" charset="0"/>
                </a:rPr>
                <a:t> Homework was incomplete, unprofessional, and shows minimal effort and/or accuracy. </a:t>
              </a:r>
            </a:p>
            <a:p>
              <a:r>
                <a:rPr lang="en-US" b="1" dirty="0">
                  <a:latin typeface="Montserrat" panose="02000505000000020004" pitchFamily="2" charset="0"/>
                </a:rPr>
                <a:t>0- </a:t>
              </a:r>
              <a:r>
                <a:rPr lang="en-US" sz="1200" b="1" dirty="0">
                  <a:latin typeface="Montserrat" panose="02000505000000020004" pitchFamily="2" charset="0"/>
                </a:rPr>
                <a:t>Homework Missing/Not Submitted </a:t>
              </a:r>
            </a:p>
            <a:p>
              <a:r>
                <a:rPr lang="en-US" b="1" dirty="0">
                  <a:latin typeface="Montserrat" panose="02000505000000020004" pitchFamily="2" charset="0"/>
                </a:rPr>
                <a:t>0</a:t>
              </a:r>
              <a:r>
                <a:rPr lang="en-US" sz="1200" b="1" dirty="0">
                  <a:latin typeface="Montserrat" panose="02000505000000020004" pitchFamily="2" charset="0"/>
                </a:rPr>
                <a:t>- Absent ( 0 remains until work is submitted) 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506856" y="2920853"/>
              <a:ext cx="4302521" cy="351561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KG The Fighter" panose="02000000000000000000" pitchFamily="2" charset="0"/>
                </a:rPr>
                <a:t>Homework Grading System 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906685" y="5012736"/>
            <a:ext cx="2841759" cy="3490855"/>
            <a:chOff x="447946" y="7222537"/>
            <a:chExt cx="5945629" cy="1498911"/>
          </a:xfrm>
        </p:grpSpPr>
        <p:sp>
          <p:nvSpPr>
            <p:cNvPr id="35" name="Rectangle 34"/>
            <p:cNvSpPr/>
            <p:nvPr/>
          </p:nvSpPr>
          <p:spPr>
            <a:xfrm>
              <a:off x="447946" y="7311412"/>
              <a:ext cx="5945629" cy="141003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80397" y="7432963"/>
              <a:ext cx="5770804" cy="11893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latin typeface="KG The Fighter" panose="02000000000000000000" pitchFamily="2" charset="0"/>
                </a:rPr>
                <a:t> +    100 Excellent Classwork </a:t>
              </a:r>
            </a:p>
            <a:p>
              <a:pPr algn="ctr"/>
              <a:r>
                <a:rPr lang="en-US" sz="1000" b="0" dirty="0">
                  <a:solidFill>
                    <a:schemeClr val="tx1"/>
                  </a:solidFill>
                  <a:latin typeface="Montserrat" panose="02000505000000020004" pitchFamily="2" charset="0"/>
                </a:rPr>
                <a:t>Come to class on time. All activities are completed. Student was on task at all times. </a:t>
              </a:r>
            </a:p>
            <a:p>
              <a:pPr algn="ctr"/>
              <a:endParaRPr lang="en-US" sz="900" b="0" dirty="0">
                <a:solidFill>
                  <a:schemeClr val="tx1"/>
                </a:solidFill>
                <a:latin typeface="Montserrat" panose="02000505000000020004" pitchFamily="2" charset="0"/>
              </a:endParaRP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KG The Fighter" panose="02000000000000000000" pitchFamily="2" charset="0"/>
                </a:rPr>
                <a:t>    85 Good Classwork</a:t>
              </a:r>
            </a:p>
            <a:p>
              <a:pPr algn="ctr"/>
              <a:r>
                <a:rPr lang="en-US" sz="1100" dirty="0">
                  <a:latin typeface="KG The Fighter" panose="02000000000000000000" pitchFamily="2" charset="0"/>
                </a:rPr>
                <a:t>Arrived on time, most parts of assignment are completed, and worked cooperatively in groups.</a:t>
              </a:r>
            </a:p>
            <a:p>
              <a:pPr marL="285750" indent="-285750" algn="ctr">
                <a:buFontTx/>
                <a:buChar char="-"/>
              </a:pPr>
              <a:r>
                <a:rPr lang="en-US" sz="1600" b="1" dirty="0">
                  <a:latin typeface="KG The Fighter" panose="02000000000000000000" pitchFamily="2" charset="0"/>
                </a:rPr>
                <a:t>65 Classwork Needs Improvement </a:t>
              </a:r>
            </a:p>
            <a:p>
              <a:pPr algn="ctr"/>
              <a:r>
                <a:rPr lang="en-US" sz="1200" b="1" dirty="0">
                  <a:latin typeface="KG The Fighter" panose="02000000000000000000"/>
                  <a:cs typeface="Calibri" panose="020F0502020204030204" pitchFamily="34" charset="0"/>
                </a:rPr>
                <a:t>Classwork was submitted but is incomplete, illegible, and does not show understanding</a:t>
              </a:r>
              <a:r>
                <a:rPr lang="en-US" sz="1200" b="1" dirty="0">
                  <a:latin typeface="KG The Fighter" panose="02000000000000000000"/>
                </a:rPr>
                <a:t>.</a:t>
              </a:r>
            </a:p>
            <a:p>
              <a:r>
                <a:rPr lang="en-US" sz="1200" b="1" dirty="0">
                  <a:latin typeface="KG The Fighter" panose="02000000000000000000"/>
                </a:rPr>
                <a:t>0= Classwork not submitted  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94482" y="7222537"/>
              <a:ext cx="5068380" cy="150403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KG The Fighter" panose="02000000000000000000" pitchFamily="2" charset="0"/>
                </a:rPr>
                <a:t>Classwork Grading System 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934621" y="1107615"/>
            <a:ext cx="2803588" cy="3755846"/>
            <a:chOff x="474989" y="2407036"/>
            <a:chExt cx="2508824" cy="3684679"/>
          </a:xfrm>
        </p:grpSpPr>
        <p:sp>
          <p:nvSpPr>
            <p:cNvPr id="20" name="Rectangle 19"/>
            <p:cNvSpPr/>
            <p:nvPr/>
          </p:nvSpPr>
          <p:spPr>
            <a:xfrm>
              <a:off x="474989" y="2667005"/>
              <a:ext cx="2431606" cy="342471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7199" y="2407036"/>
              <a:ext cx="1799447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KG The Fighter" panose="02000000000000000000" pitchFamily="2" charset="0"/>
                </a:rPr>
                <a:t>Grading Policy 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04102" y="2804803"/>
              <a:ext cx="2479711" cy="32213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200" b="1" dirty="0">
                  <a:latin typeface="Montserrat" panose="02000505000000020004" pitchFamily="2" charset="0"/>
                </a:rPr>
                <a:t>SUMMATIVE ASSESSMENTS (65%):</a:t>
              </a:r>
            </a:p>
            <a:p>
              <a:pPr lvl="0"/>
              <a:r>
                <a:rPr lang="en-US" sz="1050" dirty="0">
                  <a:latin typeface="Montserrat" panose="02000505000000020004" pitchFamily="2" charset="0"/>
                </a:rPr>
                <a:t>Assessments for Literacy and Social studies include a range of assignments: 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1050" dirty="0">
                  <a:latin typeface="Montserrat" panose="02000505000000020004" pitchFamily="2" charset="0"/>
                  <a:sym typeface="Wingdings" panose="05000000000000000000" pitchFamily="2" charset="2"/>
                </a:rPr>
                <a:t>Document Based Question Essays 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1050" dirty="0">
                  <a:latin typeface="Montserrat" panose="02000505000000020004" pitchFamily="2" charset="0"/>
                  <a:sym typeface="Wingdings" panose="05000000000000000000" pitchFamily="2" charset="2"/>
                </a:rPr>
                <a:t>End of Unit writing Assignments 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1050" dirty="0">
                  <a:latin typeface="Montserrat" panose="02000505000000020004" pitchFamily="2" charset="0"/>
                  <a:sym typeface="Wingdings" panose="05000000000000000000" pitchFamily="2" charset="2"/>
                </a:rPr>
                <a:t>Mid Unit Assessments 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1050" dirty="0">
                  <a:latin typeface="Montserrat" panose="02000505000000020004" pitchFamily="2" charset="0"/>
                  <a:sym typeface="Wingdings" panose="05000000000000000000" pitchFamily="2" charset="2"/>
                </a:rPr>
                <a:t>Tests, Unit Exams, Quizzes 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1050" dirty="0">
                  <a:latin typeface="Montserrat" panose="02000505000000020004" pitchFamily="2" charset="0"/>
                  <a:sym typeface="Wingdings" panose="05000000000000000000" pitchFamily="2" charset="2"/>
                </a:rPr>
                <a:t>Individual Presentations, Group Projects </a:t>
              </a:r>
            </a:p>
            <a:p>
              <a:pPr lvl="0"/>
              <a:endParaRPr lang="en-US" sz="1050" dirty="0">
                <a:latin typeface="Montserrat" panose="02000505000000020004" pitchFamily="2" charset="0"/>
                <a:sym typeface="Wingdings" panose="05000000000000000000" pitchFamily="2" charset="2"/>
              </a:endParaRPr>
            </a:p>
            <a:p>
              <a:pPr lvl="0"/>
              <a:r>
                <a:rPr lang="en-US" sz="1200" b="1" dirty="0">
                  <a:latin typeface="Montserrat" panose="02000505000000020004" pitchFamily="2" charset="0"/>
                </a:rPr>
                <a:t>Homework (15%):</a:t>
              </a:r>
            </a:p>
            <a:p>
              <a:pPr lvl="0"/>
              <a:r>
                <a:rPr lang="en-US" sz="1050" dirty="0">
                  <a:latin typeface="Montserrat" panose="02000505000000020004" pitchFamily="2" charset="0"/>
                  <a:sym typeface="Wingdings" panose="05000000000000000000" pitchFamily="2" charset="2"/>
                </a:rPr>
                <a:t>Homework is given daily. Homework may be checked by a student monitor or teacher. Some homework is collected and graded while others will not be checked at all. </a:t>
              </a:r>
            </a:p>
            <a:p>
              <a:pPr lvl="0"/>
              <a:endParaRPr lang="en-US" sz="1050" dirty="0">
                <a:latin typeface="Montserrat" panose="02000505000000020004" pitchFamily="2" charset="0"/>
                <a:sym typeface="Wingdings" panose="05000000000000000000" pitchFamily="2" charset="2"/>
              </a:endParaRPr>
            </a:p>
            <a:p>
              <a:pPr lvl="0"/>
              <a:r>
                <a:rPr lang="en-US" sz="1050" b="1" dirty="0">
                  <a:latin typeface="Montserrat" panose="02000505000000020004" pitchFamily="2" charset="0"/>
                  <a:sym typeface="Wingdings" panose="05000000000000000000" pitchFamily="2" charset="2"/>
                </a:rPr>
                <a:t>Class Participation and Behavior ( 20%) </a:t>
              </a:r>
            </a:p>
            <a:p>
              <a:pPr lvl="0"/>
              <a:r>
                <a:rPr lang="en-US" sz="1050" dirty="0">
                  <a:latin typeface="Montserrat" panose="02000505000000020004" pitchFamily="2" charset="0"/>
                  <a:sym typeface="Wingdings" panose="05000000000000000000" pitchFamily="2" charset="2"/>
                </a:rPr>
                <a:t>Quarterly participation grades are based on classwork, exit tickets, RISE points, portfolios, notebooks, and group work. </a:t>
              </a:r>
              <a:endParaRPr lang="en-US" sz="1050" dirty="0">
                <a:latin typeface="Montserrat" panose="02000505000000020004" pitchFamily="2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3967146" y="228343"/>
            <a:ext cx="2781298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KG The Fighter" panose="02000000000000000000" pitchFamily="2" charset="0"/>
              </a:rPr>
              <a:t>JSH House Mantra </a:t>
            </a:r>
          </a:p>
          <a:p>
            <a:pPr algn="ctr"/>
            <a:r>
              <a:rPr lang="en-US" sz="1600" dirty="0">
                <a:latin typeface="KG The Fighter" panose="02000000000000000000" pitchFamily="2" charset="0"/>
              </a:rPr>
              <a:t>“</a:t>
            </a:r>
            <a:r>
              <a:rPr lang="en-US" sz="1600" dirty="0">
                <a:latin typeface="Ink Free" panose="03080402000500000000" pitchFamily="66" charset="0"/>
              </a:rPr>
              <a:t>Failure is a great teacher </a:t>
            </a:r>
            <a:r>
              <a:rPr lang="en-US" sz="1600" dirty="0">
                <a:latin typeface="KG The Fighter" panose="02000000000000000000" pitchFamily="2" charset="0"/>
              </a:rPr>
              <a:t>.” </a:t>
            </a:r>
          </a:p>
          <a:p>
            <a:pPr algn="ctr"/>
            <a:r>
              <a:rPr lang="en-US" sz="1100" dirty="0">
                <a:latin typeface="KG The Fighter" panose="02000000000000000000" pitchFamily="2" charset="0"/>
              </a:rPr>
              <a:t>– United States Supreme Court Justice </a:t>
            </a:r>
          </a:p>
          <a:p>
            <a:pPr algn="ctr"/>
            <a:r>
              <a:rPr lang="en-US" sz="1100" dirty="0">
                <a:latin typeface="KG The Fighter" panose="02000000000000000000" pitchFamily="2" charset="0"/>
              </a:rPr>
              <a:t>Sonia Sotomayor </a:t>
            </a:r>
            <a:endParaRPr lang="en-US" sz="1100" dirty="0"/>
          </a:p>
        </p:txBody>
      </p:sp>
      <p:grpSp>
        <p:nvGrpSpPr>
          <p:cNvPr id="4" name="Group 3"/>
          <p:cNvGrpSpPr/>
          <p:nvPr/>
        </p:nvGrpSpPr>
        <p:grpSpPr>
          <a:xfrm>
            <a:off x="262601" y="6451121"/>
            <a:ext cx="3426431" cy="2052468"/>
            <a:chOff x="330089" y="6483384"/>
            <a:chExt cx="3426431" cy="1115021"/>
          </a:xfrm>
        </p:grpSpPr>
        <p:sp>
          <p:nvSpPr>
            <p:cNvPr id="42" name="Rectangle 41"/>
            <p:cNvSpPr/>
            <p:nvPr/>
          </p:nvSpPr>
          <p:spPr>
            <a:xfrm>
              <a:off x="966373" y="6483384"/>
              <a:ext cx="2261269" cy="250804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R.I.S.E w/P.B.I.S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330089" y="7336795"/>
              <a:ext cx="3426431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Montserrat" panose="02000505000000020004" pitchFamily="2" charset="0"/>
                </a:rPr>
                <a:t>.</a:t>
              </a:r>
            </a:p>
          </p:txBody>
        </p:sp>
      </p:grp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66138BF1-B707-4825-AD4E-229DF2068704}"/>
              </a:ext>
            </a:extLst>
          </p:cNvPr>
          <p:cNvSpPr/>
          <p:nvPr/>
        </p:nvSpPr>
        <p:spPr>
          <a:xfrm>
            <a:off x="3967675" y="5508702"/>
            <a:ext cx="233417" cy="2444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tar: 5 Points 27">
            <a:extLst>
              <a:ext uri="{FF2B5EF4-FFF2-40B4-BE49-F238E27FC236}">
                <a16:creationId xmlns:a16="http://schemas.microsoft.com/office/drawing/2014/main" id="{F30CEB46-4416-4928-9235-3D2CB5732DD7}"/>
              </a:ext>
            </a:extLst>
          </p:cNvPr>
          <p:cNvSpPr/>
          <p:nvPr/>
        </p:nvSpPr>
        <p:spPr>
          <a:xfrm>
            <a:off x="3967146" y="6125669"/>
            <a:ext cx="233417" cy="2444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tar: 5 Points 30">
            <a:extLst>
              <a:ext uri="{FF2B5EF4-FFF2-40B4-BE49-F238E27FC236}">
                <a16:creationId xmlns:a16="http://schemas.microsoft.com/office/drawing/2014/main" id="{4F2BE382-69F3-4DC2-A90A-4DBE6C20BFF7}"/>
              </a:ext>
            </a:extLst>
          </p:cNvPr>
          <p:cNvSpPr/>
          <p:nvPr/>
        </p:nvSpPr>
        <p:spPr>
          <a:xfrm>
            <a:off x="3998091" y="6963927"/>
            <a:ext cx="233417" cy="2444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412557-C4D7-4365-B3C1-B14A8A459BE8}"/>
              </a:ext>
            </a:extLst>
          </p:cNvPr>
          <p:cNvSpPr txBox="1"/>
          <p:nvPr/>
        </p:nvSpPr>
        <p:spPr>
          <a:xfrm>
            <a:off x="316305" y="6906909"/>
            <a:ext cx="3426431" cy="163121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R</a:t>
            </a:r>
            <a:r>
              <a:rPr lang="en-US" dirty="0"/>
              <a:t>esilience –</a:t>
            </a:r>
            <a:r>
              <a:rPr lang="en-US" sz="1400" dirty="0"/>
              <a:t> “ Failure is a great Teacher” </a:t>
            </a:r>
          </a:p>
          <a:p>
            <a:r>
              <a:rPr lang="en-US" b="1" dirty="0"/>
              <a:t>I</a:t>
            </a:r>
            <a:r>
              <a:rPr lang="en-US" dirty="0"/>
              <a:t>ntegrity – </a:t>
            </a:r>
            <a:r>
              <a:rPr lang="en-US" sz="1600" b="1" dirty="0"/>
              <a:t>C</a:t>
            </a:r>
            <a:r>
              <a:rPr lang="en-US" sz="1600" dirty="0"/>
              <a:t>ooperation </a:t>
            </a:r>
            <a:r>
              <a:rPr lang="en-US" sz="1600" b="1" dirty="0"/>
              <a:t>R</a:t>
            </a:r>
            <a:r>
              <a:rPr lang="en-US" sz="1600" dirty="0"/>
              <a:t>espectful </a:t>
            </a:r>
          </a:p>
          <a:p>
            <a:r>
              <a:rPr lang="en-US" b="1" dirty="0"/>
              <a:t>S</a:t>
            </a:r>
            <a:r>
              <a:rPr lang="en-US" dirty="0"/>
              <a:t>cholarship – </a:t>
            </a:r>
            <a:r>
              <a:rPr lang="en-US" sz="1600" b="1" dirty="0"/>
              <a:t>P</a:t>
            </a:r>
            <a:r>
              <a:rPr lang="en-US" sz="1600" dirty="0"/>
              <a:t>reparedness, On </a:t>
            </a:r>
            <a:r>
              <a:rPr lang="en-US" sz="1600" b="1" dirty="0"/>
              <a:t>T</a:t>
            </a:r>
            <a:r>
              <a:rPr lang="en-US" sz="1600" dirty="0"/>
              <a:t>ask</a:t>
            </a:r>
          </a:p>
          <a:p>
            <a:r>
              <a:rPr lang="en-US" b="1" dirty="0"/>
              <a:t>E</a:t>
            </a:r>
            <a:r>
              <a:rPr lang="en-US" dirty="0"/>
              <a:t>mpowerment – </a:t>
            </a:r>
            <a:r>
              <a:rPr lang="en-US" sz="1400" dirty="0"/>
              <a:t>“ Nothing can be changed until it is faced.” </a:t>
            </a:r>
          </a:p>
          <a:p>
            <a:r>
              <a:rPr lang="en-US" sz="1400" dirty="0"/>
              <a:t>4-6 points can be earned per period</a:t>
            </a:r>
          </a:p>
        </p:txBody>
      </p:sp>
    </p:spTree>
    <p:extLst>
      <p:ext uri="{BB962C8B-B14F-4D97-AF65-F5344CB8AC3E}">
        <p14:creationId xmlns:p14="http://schemas.microsoft.com/office/powerpoint/2010/main" val="196599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6858000" cy="1905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8953500"/>
            <a:ext cx="6858000" cy="1905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54276" y="310492"/>
            <a:ext cx="3559284" cy="5559009"/>
            <a:chOff x="468403" y="341131"/>
            <a:chExt cx="6280522" cy="8140872"/>
          </a:xfrm>
        </p:grpSpPr>
        <p:sp>
          <p:nvSpPr>
            <p:cNvPr id="18" name="Rectangle 17"/>
            <p:cNvSpPr/>
            <p:nvPr/>
          </p:nvSpPr>
          <p:spPr>
            <a:xfrm rot="9888">
              <a:off x="468403" y="605522"/>
              <a:ext cx="6267113" cy="774512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11532" y="341131"/>
              <a:ext cx="5644812" cy="35588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r>
                <a:rPr lang="en-US" b="1" i="1" u="sng" dirty="0">
                  <a:solidFill>
                    <a:schemeClr val="bg1"/>
                  </a:solidFill>
                </a:rPr>
                <a:t>Our School Poem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72479" y="1022549"/>
              <a:ext cx="6276446" cy="74594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300" b="1" i="1" dirty="0"/>
                <a:t>​​Our deepest fear is not that we are inadequate.</a:t>
              </a:r>
              <a:br>
                <a:rPr lang="en-US" sz="1300" b="1" i="1" dirty="0"/>
              </a:br>
              <a:br>
                <a:rPr lang="en-US" sz="1300" b="1" i="1" dirty="0"/>
              </a:br>
              <a:r>
                <a:rPr lang="en-US" sz="1300" b="1" i="1" dirty="0"/>
                <a:t>Our deepest fear is that we are powerful beyond measure.</a:t>
              </a:r>
              <a:br>
                <a:rPr lang="en-US" sz="1300" b="1" i="1" dirty="0"/>
              </a:br>
              <a:r>
                <a:rPr lang="en-US" sz="1300" b="1" i="1" dirty="0"/>
                <a:t>It is our light not our darkness that most frightens us.</a:t>
              </a:r>
              <a:br>
                <a:rPr lang="en-US" sz="1300" b="1" i="1" dirty="0"/>
              </a:br>
              <a:r>
                <a:rPr lang="en-US" sz="1300" b="1" i="1" dirty="0"/>
                <a:t>We ask ourselves, who am I to be brilliant, gorgeous,</a:t>
              </a:r>
              <a:br>
                <a:rPr lang="en-US" sz="1300" b="1" i="1" dirty="0"/>
              </a:br>
              <a:r>
                <a:rPr lang="en-US" sz="1300" b="1" i="1" dirty="0"/>
                <a:t>talented and fabulous?</a:t>
              </a:r>
              <a:br>
                <a:rPr lang="en-US" sz="1300" b="1" i="1" dirty="0"/>
              </a:br>
              <a:br>
                <a:rPr lang="en-US" sz="1300" b="1" i="1" dirty="0"/>
              </a:br>
              <a:r>
                <a:rPr lang="en-US" sz="1300" b="1" i="1" dirty="0"/>
                <a:t>Actually, who are you not to be?</a:t>
              </a:r>
              <a:br>
                <a:rPr lang="en-US" sz="1300" b="1" i="1" dirty="0"/>
              </a:br>
              <a:r>
                <a:rPr lang="en-US" sz="1300" b="1" i="1" dirty="0"/>
                <a:t>Your playing small does not serve the world.</a:t>
              </a:r>
              <a:br>
                <a:rPr lang="en-US" sz="1300" b="1" i="1" dirty="0"/>
              </a:br>
              <a:r>
                <a:rPr lang="en-US" sz="1300" b="1" i="1" dirty="0"/>
                <a:t>There's nothing enlightened about shrinking so that other</a:t>
              </a:r>
              <a:br>
                <a:rPr lang="en-US" sz="1300" b="1" i="1" dirty="0"/>
              </a:br>
              <a:r>
                <a:rPr lang="en-US" sz="1300" b="1" i="1" dirty="0"/>
                <a:t>people won't feel insecure around you.</a:t>
              </a:r>
              <a:br>
                <a:rPr lang="en-US" sz="1300" b="1" i="1" dirty="0"/>
              </a:br>
              <a:br>
                <a:rPr lang="en-US" sz="1300" b="1" i="1" dirty="0"/>
              </a:br>
              <a:r>
                <a:rPr lang="en-US" sz="1300" b="1" i="1" dirty="0"/>
                <a:t>It's not just in some of us; it's in everyone.</a:t>
              </a:r>
              <a:br>
                <a:rPr lang="en-US" sz="1300" b="1" i="1" dirty="0"/>
              </a:br>
              <a:r>
                <a:rPr lang="en-US" sz="1300" b="1" i="1" dirty="0"/>
                <a:t>And as we let our own light shine,</a:t>
              </a:r>
              <a:br>
                <a:rPr lang="en-US" sz="1300" b="1" i="1" dirty="0"/>
              </a:br>
              <a:r>
                <a:rPr lang="en-US" sz="1300" b="1" i="1" dirty="0"/>
                <a:t>we unconsciously give other people</a:t>
              </a:r>
              <a:br>
                <a:rPr lang="en-US" sz="1300" b="1" i="1" dirty="0"/>
              </a:br>
              <a:r>
                <a:rPr lang="en-US" sz="1300" b="1" i="1" dirty="0"/>
                <a:t>permission to do the same.</a:t>
              </a:r>
              <a:br>
                <a:rPr lang="en-US" sz="1300" b="1" i="1" dirty="0"/>
              </a:br>
              <a:br>
                <a:rPr lang="en-US" sz="1300" b="1" i="1" dirty="0"/>
              </a:br>
              <a:r>
                <a:rPr lang="en-US" sz="1300" b="1" i="1" dirty="0"/>
                <a:t>As we are liberated from our own fear,</a:t>
              </a:r>
              <a:br>
                <a:rPr lang="en-US" sz="1300" b="1" i="1" dirty="0"/>
              </a:br>
              <a:r>
                <a:rPr lang="en-US" sz="1300" b="1" i="1" dirty="0"/>
                <a:t>Our presence automatically liberates others.</a:t>
              </a:r>
              <a:br>
                <a:rPr lang="en-US" sz="1300" b="1" i="1" dirty="0"/>
              </a:br>
              <a:br>
                <a:rPr lang="en-US" sz="1300" b="1" i="1" dirty="0"/>
              </a:br>
              <a:r>
                <a:rPr lang="en-US" sz="1300" b="1" i="1" dirty="0"/>
                <a:t>—Marianne Williamson</a:t>
              </a:r>
              <a:endParaRPr lang="en-US" sz="1300" dirty="0">
                <a:latin typeface="Montserrat" panose="02000505000000020004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47890" y="5831918"/>
            <a:ext cx="3341142" cy="3019089"/>
            <a:chOff x="447946" y="7425104"/>
            <a:chExt cx="5945629" cy="1296343"/>
          </a:xfrm>
        </p:grpSpPr>
        <p:sp>
          <p:nvSpPr>
            <p:cNvPr id="35" name="Rectangle 34"/>
            <p:cNvSpPr/>
            <p:nvPr/>
          </p:nvSpPr>
          <p:spPr>
            <a:xfrm>
              <a:off x="447946" y="7425104"/>
              <a:ext cx="5945629" cy="129634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80397" y="7432963"/>
              <a:ext cx="5770804" cy="1189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1200" b="1" dirty="0">
                <a:latin typeface="KG The Fighter" panose="0200000000000000000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62462" y="7466414"/>
              <a:ext cx="5068381" cy="150403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Things to Remember 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934621" y="1107615"/>
            <a:ext cx="2803588" cy="3755846"/>
            <a:chOff x="474989" y="2407036"/>
            <a:chExt cx="2508824" cy="3684679"/>
          </a:xfrm>
        </p:grpSpPr>
        <p:sp>
          <p:nvSpPr>
            <p:cNvPr id="20" name="Rectangle 19"/>
            <p:cNvSpPr/>
            <p:nvPr/>
          </p:nvSpPr>
          <p:spPr>
            <a:xfrm>
              <a:off x="474989" y="2667005"/>
              <a:ext cx="2431606" cy="342471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7199" y="2407036"/>
              <a:ext cx="1799447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KG The Fighter" panose="02000000000000000000" pitchFamily="2" charset="0"/>
                </a:rPr>
                <a:t>Literacy 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04102" y="2804803"/>
              <a:ext cx="2479711" cy="32610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lvl="0" indent="-171450">
                <a:buFont typeface="Wingdings" panose="05000000000000000000" pitchFamily="2" charset="2"/>
                <a:buChar char="q"/>
              </a:pPr>
              <a:r>
                <a:rPr lang="en-US" sz="1050" dirty="0">
                  <a:latin typeface="Montserrat" panose="02000505000000020004" pitchFamily="2" charset="0"/>
                </a:rPr>
                <a:t>Argumentative Writing ( Sept-Nov)</a:t>
              </a:r>
            </a:p>
            <a:p>
              <a:pPr marL="628650" lvl="1" indent="-171450">
                <a:buFont typeface="Wingdings" panose="05000000000000000000" pitchFamily="2" charset="2"/>
                <a:buChar char="q"/>
              </a:pPr>
              <a:r>
                <a:rPr lang="en-US" sz="1050" dirty="0">
                  <a:latin typeface="Montserrat" panose="02000505000000020004" pitchFamily="2" charset="0"/>
                </a:rPr>
                <a:t>Required Reading – Hush </a:t>
              </a:r>
            </a:p>
            <a:p>
              <a:pPr marL="628650" lvl="1" indent="-171450">
                <a:buFont typeface="Wingdings" panose="05000000000000000000" pitchFamily="2" charset="2"/>
                <a:buChar char="q"/>
              </a:pPr>
              <a:r>
                <a:rPr lang="en-US" sz="1050" dirty="0">
                  <a:latin typeface="Montserrat" panose="02000505000000020004" pitchFamily="2" charset="0"/>
                </a:rPr>
                <a:t>Project – Hush One Pager , argumentative essay </a:t>
              </a:r>
            </a:p>
            <a:p>
              <a:pPr marL="171450" lvl="0" indent="-171450">
                <a:buFont typeface="Wingdings" panose="05000000000000000000" pitchFamily="2" charset="2"/>
                <a:buChar char="q"/>
              </a:pPr>
              <a:r>
                <a:rPr lang="en-US" sz="1050" dirty="0">
                  <a:latin typeface="Montserrat" panose="02000505000000020004" pitchFamily="2" charset="0"/>
                </a:rPr>
                <a:t>Short Stories ( Nov – Jan) </a:t>
              </a:r>
            </a:p>
            <a:p>
              <a:pPr marL="628650" lvl="1" indent="-171450">
                <a:buFont typeface="Wingdings" panose="05000000000000000000" pitchFamily="2" charset="2"/>
                <a:buChar char="q"/>
              </a:pPr>
              <a:r>
                <a:rPr lang="en-US" sz="1050" dirty="0">
                  <a:latin typeface="Montserrat" panose="02000505000000020004" pitchFamily="2" charset="0"/>
                </a:rPr>
                <a:t>Required Reading – The Outsiders</a:t>
              </a:r>
            </a:p>
            <a:p>
              <a:pPr marL="628650" lvl="1" indent="-171450">
                <a:buFont typeface="Wingdings" panose="05000000000000000000" pitchFamily="2" charset="2"/>
                <a:buChar char="q"/>
              </a:pPr>
              <a:r>
                <a:rPr lang="en-US" sz="1050" dirty="0">
                  <a:latin typeface="Montserrat" panose="02000505000000020004" pitchFamily="2" charset="0"/>
                </a:rPr>
                <a:t>Project- Characterization Project and Short Story </a:t>
              </a:r>
            </a:p>
            <a:p>
              <a:pPr marL="171450" lvl="0" indent="-171450">
                <a:buFont typeface="Wingdings" panose="05000000000000000000" pitchFamily="2" charset="2"/>
                <a:buChar char="q"/>
              </a:pPr>
              <a:r>
                <a:rPr lang="en-US" sz="1050" dirty="0">
                  <a:latin typeface="Montserrat" panose="02000505000000020004" pitchFamily="2" charset="0"/>
                </a:rPr>
                <a:t>Poetry (Jan –Feb) </a:t>
              </a:r>
            </a:p>
            <a:p>
              <a:pPr marL="628650" lvl="1" indent="-171450">
                <a:buFont typeface="Wingdings" panose="05000000000000000000" pitchFamily="2" charset="2"/>
                <a:buChar char="q"/>
              </a:pPr>
              <a:r>
                <a:rPr lang="en-US" sz="1050" dirty="0">
                  <a:latin typeface="Montserrat" panose="02000505000000020004" pitchFamily="2" charset="0"/>
                </a:rPr>
                <a:t>Required Reading – The Poet X </a:t>
              </a:r>
            </a:p>
            <a:p>
              <a:pPr marL="628650" lvl="1" indent="-171450">
                <a:buFont typeface="Wingdings" panose="05000000000000000000" pitchFamily="2" charset="2"/>
                <a:buChar char="q"/>
              </a:pPr>
              <a:r>
                <a:rPr lang="en-US" sz="1050" dirty="0">
                  <a:latin typeface="Montserrat" panose="02000505000000020004" pitchFamily="2" charset="0"/>
                </a:rPr>
                <a:t>Project: Poetry Anthology </a:t>
              </a:r>
            </a:p>
            <a:p>
              <a:pPr marL="171450" lvl="0" indent="-171450">
                <a:buFont typeface="Wingdings" panose="05000000000000000000" pitchFamily="2" charset="2"/>
                <a:buChar char="q"/>
              </a:pPr>
              <a:r>
                <a:rPr lang="en-US" sz="1050" dirty="0">
                  <a:latin typeface="Montserrat" panose="02000505000000020004" pitchFamily="2" charset="0"/>
                </a:rPr>
                <a:t>College and Career Readiness (Mar –Apr) </a:t>
              </a:r>
            </a:p>
            <a:p>
              <a:pPr marL="628650" lvl="1" indent="-171450">
                <a:buFont typeface="Wingdings" panose="05000000000000000000" pitchFamily="2" charset="2"/>
                <a:buChar char="q"/>
              </a:pPr>
              <a:r>
                <a:rPr lang="en-US" sz="1050" dirty="0">
                  <a:latin typeface="Montserrat" panose="02000505000000020004" pitchFamily="2" charset="0"/>
                </a:rPr>
                <a:t>Required Reading The 7 Habits of Highly Effective Teens </a:t>
              </a:r>
            </a:p>
            <a:p>
              <a:pPr marL="628650" lvl="1" indent="-171450">
                <a:buFont typeface="Wingdings" panose="05000000000000000000" pitchFamily="2" charset="2"/>
                <a:buChar char="q"/>
              </a:pPr>
              <a:r>
                <a:rPr lang="en-US" sz="1050" dirty="0">
                  <a:latin typeface="Montserrat" panose="02000505000000020004" pitchFamily="2" charset="0"/>
                </a:rPr>
                <a:t> Project: Professional Portfolio </a:t>
              </a:r>
            </a:p>
            <a:p>
              <a:pPr marL="171450" lvl="0" indent="-171450">
                <a:buFont typeface="Wingdings" panose="05000000000000000000" pitchFamily="2" charset="2"/>
                <a:buChar char="q"/>
              </a:pPr>
              <a:r>
                <a:rPr lang="en-US" sz="1050" dirty="0">
                  <a:latin typeface="Montserrat" panose="02000505000000020004" pitchFamily="2" charset="0"/>
                </a:rPr>
                <a:t>The American Dream (Apr-June) </a:t>
              </a:r>
            </a:p>
            <a:p>
              <a:pPr marL="628650" lvl="1" indent="-171450">
                <a:buFont typeface="Wingdings" panose="05000000000000000000" pitchFamily="2" charset="2"/>
                <a:buChar char="q"/>
              </a:pPr>
              <a:r>
                <a:rPr lang="en-US" sz="1050" dirty="0">
                  <a:latin typeface="Montserrat" panose="02000505000000020004" pitchFamily="2" charset="0"/>
                </a:rPr>
                <a:t>Required Reading – A Raisin in the Sun </a:t>
              </a:r>
            </a:p>
            <a:p>
              <a:pPr marL="628650" lvl="1" indent="-171450">
                <a:buFont typeface="Wingdings" panose="05000000000000000000" pitchFamily="2" charset="2"/>
                <a:buChar char="q"/>
              </a:pPr>
              <a:r>
                <a:rPr lang="en-US" sz="1050" dirty="0">
                  <a:latin typeface="Montserrat" panose="02000505000000020004" pitchFamily="2" charset="0"/>
                </a:rPr>
                <a:t> Project- American Dream Arts Project </a:t>
              </a:r>
            </a:p>
          </p:txBody>
        </p:sp>
      </p:grpSp>
      <p:sp>
        <p:nvSpPr>
          <p:cNvPr id="29" name="Rectangle 28"/>
          <p:cNvSpPr/>
          <p:nvPr/>
        </p:nvSpPr>
        <p:spPr>
          <a:xfrm>
            <a:off x="3967146" y="228344"/>
            <a:ext cx="2555664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Ink Free" panose="03080402000500000000" pitchFamily="66" charset="0"/>
              </a:rPr>
              <a:t>Units of Study </a:t>
            </a:r>
          </a:p>
        </p:txBody>
      </p:sp>
      <p:sp>
        <p:nvSpPr>
          <p:cNvPr id="3" name="Rectangle 2"/>
          <p:cNvSpPr/>
          <p:nvPr/>
        </p:nvSpPr>
        <p:spPr>
          <a:xfrm>
            <a:off x="262601" y="8022032"/>
            <a:ext cx="3426431" cy="481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Montserrat" panose="02000505000000020004" pitchFamily="2" charset="0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AAEAB1-41BD-406B-958A-3A99515EAAF0}"/>
              </a:ext>
            </a:extLst>
          </p:cNvPr>
          <p:cNvSpPr txBox="1"/>
          <p:nvPr/>
        </p:nvSpPr>
        <p:spPr>
          <a:xfrm>
            <a:off x="347889" y="6397017"/>
            <a:ext cx="318631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DRP Assessment will be given 3 times a year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Sept 13, Dec, May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ELA Baseline Exam 9/18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Quarterly and Final Exams will be school wide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All Summer Reading Projects due 9/9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All materials needed by 9/9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2 blue cards due to homeroom teacher, and cell phone policy due tomorrow. 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178D450-1D5C-4FB8-828C-7F07C9ADB9C6}"/>
              </a:ext>
            </a:extLst>
          </p:cNvPr>
          <p:cNvGrpSpPr/>
          <p:nvPr/>
        </p:nvGrpSpPr>
        <p:grpSpPr>
          <a:xfrm>
            <a:off x="3903734" y="4957730"/>
            <a:ext cx="2972502" cy="3892892"/>
            <a:chOff x="376421" y="2307977"/>
            <a:chExt cx="2607392" cy="3578713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BA2B48D-31AF-44A9-A234-79D81DCABED8}"/>
                </a:ext>
              </a:extLst>
            </p:cNvPr>
            <p:cNvSpPr/>
            <p:nvPr/>
          </p:nvSpPr>
          <p:spPr>
            <a:xfrm>
              <a:off x="380192" y="2461980"/>
              <a:ext cx="2524244" cy="342471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chemeClr val="tx1"/>
                  </a:solidFill>
                </a:ln>
                <a:noFill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2150683-C152-4F27-AAA0-D8FFE818F356}"/>
                </a:ext>
              </a:extLst>
            </p:cNvPr>
            <p:cNvSpPr/>
            <p:nvPr/>
          </p:nvSpPr>
          <p:spPr>
            <a:xfrm>
              <a:off x="780393" y="2307977"/>
              <a:ext cx="1799447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KG The Fighter" panose="02000000000000000000" pitchFamily="2" charset="0"/>
                </a:rPr>
                <a:t>Social Studies  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2AF783D-FF85-4C7C-B4B3-1818C38DAFC0}"/>
                </a:ext>
              </a:extLst>
            </p:cNvPr>
            <p:cNvSpPr/>
            <p:nvPr/>
          </p:nvSpPr>
          <p:spPr>
            <a:xfrm>
              <a:off x="376421" y="2804803"/>
              <a:ext cx="2607392" cy="29708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lvl="0" indent="-171450">
                <a:buFont typeface="Wingdings" panose="05000000000000000000" pitchFamily="2" charset="2"/>
                <a:buChar char="q"/>
              </a:pPr>
              <a:r>
                <a:rPr lang="en-US" sz="1200" dirty="0">
                  <a:latin typeface="Montserrat" panose="02000505000000020004" pitchFamily="2" charset="0"/>
                </a:rPr>
                <a:t>Unit 1 Colonization </a:t>
              </a:r>
            </a:p>
            <a:p>
              <a:pPr marL="628650" lvl="1" indent="-171450">
                <a:buFont typeface="Wingdings" panose="05000000000000000000" pitchFamily="2" charset="2"/>
                <a:buChar char="q"/>
              </a:pPr>
              <a:r>
                <a:rPr lang="en-US" sz="1200" dirty="0">
                  <a:latin typeface="Montserrat" panose="02000505000000020004" pitchFamily="2" charset="0"/>
                </a:rPr>
                <a:t>Project: Magazine Article, argumentative essay </a:t>
              </a:r>
            </a:p>
            <a:p>
              <a:pPr marL="171450" lvl="0" indent="-171450">
                <a:buFont typeface="Wingdings" panose="05000000000000000000" pitchFamily="2" charset="2"/>
                <a:buChar char="q"/>
              </a:pPr>
              <a:r>
                <a:rPr lang="en-US" sz="1200" dirty="0">
                  <a:latin typeface="Montserrat" panose="02000505000000020004" pitchFamily="2" charset="0"/>
                </a:rPr>
                <a:t>Unit 2 Road to Independence</a:t>
              </a:r>
            </a:p>
            <a:p>
              <a:pPr marL="628650" lvl="1" indent="-171450">
                <a:buFont typeface="Wingdings" panose="05000000000000000000" pitchFamily="2" charset="2"/>
                <a:buChar char="q"/>
              </a:pPr>
              <a:r>
                <a:rPr lang="en-US" sz="1200" dirty="0">
                  <a:latin typeface="Montserrat" panose="02000505000000020004" pitchFamily="2" charset="0"/>
                </a:rPr>
                <a:t>Project: Political Cartoons and Historical Journals  </a:t>
              </a:r>
            </a:p>
            <a:p>
              <a:pPr marL="171450" lvl="0" indent="-171450">
                <a:buFont typeface="Wingdings" panose="05000000000000000000" pitchFamily="2" charset="2"/>
                <a:buChar char="q"/>
              </a:pPr>
              <a:r>
                <a:rPr lang="en-US" sz="1200" dirty="0">
                  <a:latin typeface="Montserrat" panose="02000505000000020004" pitchFamily="2" charset="0"/>
                </a:rPr>
                <a:t>Unit 3 A New Nation </a:t>
              </a:r>
            </a:p>
            <a:p>
              <a:pPr marL="628650" lvl="1" indent="-171450">
                <a:buFont typeface="Wingdings" panose="05000000000000000000" pitchFamily="2" charset="2"/>
                <a:buChar char="q"/>
              </a:pPr>
              <a:r>
                <a:rPr lang="en-US" sz="1200" dirty="0">
                  <a:latin typeface="Montserrat" panose="02000505000000020004" pitchFamily="2" charset="0"/>
                </a:rPr>
                <a:t>DBQ Essay </a:t>
              </a:r>
            </a:p>
            <a:p>
              <a:pPr marL="171450" lvl="0" indent="-171450">
                <a:buFont typeface="Wingdings" panose="05000000000000000000" pitchFamily="2" charset="2"/>
                <a:buChar char="q"/>
              </a:pPr>
              <a:r>
                <a:rPr lang="en-US" sz="1200" dirty="0">
                  <a:latin typeface="Montserrat" panose="02000505000000020004" pitchFamily="2" charset="0"/>
                </a:rPr>
                <a:t>Unit 4 Expansion and Reform </a:t>
              </a:r>
            </a:p>
            <a:p>
              <a:pPr marL="628650" lvl="1" indent="-171450">
                <a:buFont typeface="Wingdings" panose="05000000000000000000" pitchFamily="2" charset="2"/>
                <a:buChar char="q"/>
              </a:pPr>
              <a:r>
                <a:rPr lang="en-US" sz="1200" dirty="0">
                  <a:latin typeface="Montserrat" panose="02000505000000020004" pitchFamily="2" charset="0"/>
                </a:rPr>
                <a:t>DBQ Essay </a:t>
              </a:r>
            </a:p>
            <a:p>
              <a:pPr marL="171450" lvl="0" indent="-171450">
                <a:buFont typeface="Wingdings" panose="05000000000000000000" pitchFamily="2" charset="2"/>
                <a:buChar char="q"/>
              </a:pPr>
              <a:r>
                <a:rPr lang="en-US" sz="1200" dirty="0">
                  <a:latin typeface="Montserrat" panose="02000505000000020004" pitchFamily="2" charset="0"/>
                </a:rPr>
                <a:t>Unit 5 A Nation Divided </a:t>
              </a:r>
            </a:p>
            <a:p>
              <a:pPr marL="628650" lvl="1" indent="-171450">
                <a:buFont typeface="Wingdings" panose="05000000000000000000" pitchFamily="2" charset="2"/>
                <a:buChar char="q"/>
              </a:pPr>
              <a:r>
                <a:rPr lang="en-US" sz="1200" dirty="0">
                  <a:latin typeface="Montserrat" panose="02000505000000020004" pitchFamily="2" charset="0"/>
                </a:rPr>
                <a:t>Mock Regents </a:t>
              </a:r>
            </a:p>
            <a:p>
              <a:pPr marL="171450" indent="-171450">
                <a:buFont typeface="Wingdings" panose="05000000000000000000" pitchFamily="2" charset="2"/>
                <a:buChar char="q"/>
              </a:pPr>
              <a:r>
                <a:rPr lang="en-US" sz="1200" dirty="0">
                  <a:latin typeface="Montserrat" panose="02000505000000020004" pitchFamily="2" charset="0"/>
                </a:rPr>
                <a:t>Social Studies is a 2-year course. All students can sit for the U.S History Regents in Grade 8. </a:t>
              </a:r>
            </a:p>
            <a:p>
              <a:pPr marL="171450" indent="-171450">
                <a:buFont typeface="Wingdings" panose="05000000000000000000" pitchFamily="2" charset="2"/>
                <a:buChar char="q"/>
              </a:pPr>
              <a:r>
                <a:rPr lang="en-US" sz="1200" dirty="0">
                  <a:latin typeface="Montserrat" panose="02000505000000020004" pitchFamily="2" charset="0"/>
                </a:rPr>
                <a:t>Projects will be added to each unit as the year progresses.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4736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1261</Words>
  <Application>Microsoft Office PowerPoint</Application>
  <PresentationFormat>On-screen Show (4:3)</PresentationFormat>
  <Paragraphs>184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Century Gothic</vt:lpstr>
      <vt:lpstr>Ink Free</vt:lpstr>
      <vt:lpstr>KG Always A Good Time</vt:lpstr>
      <vt:lpstr>KG The Fighter</vt:lpstr>
      <vt:lpstr>Montserrat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Shana</dc:creator>
  <cp:lastModifiedBy>AandG0806@outlook.com</cp:lastModifiedBy>
  <cp:revision>59</cp:revision>
  <cp:lastPrinted>2019-09-05T03:13:18Z</cp:lastPrinted>
  <dcterms:created xsi:type="dcterms:W3CDTF">2018-07-16T12:56:26Z</dcterms:created>
  <dcterms:modified xsi:type="dcterms:W3CDTF">2019-09-05T03:25:51Z</dcterms:modified>
</cp:coreProperties>
</file>